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316" r:id="rId3"/>
    <p:sldId id="291" r:id="rId4"/>
    <p:sldId id="298" r:id="rId5"/>
    <p:sldId id="307" r:id="rId6"/>
    <p:sldId id="313" r:id="rId7"/>
    <p:sldId id="273" r:id="rId8"/>
    <p:sldId id="305" r:id="rId9"/>
    <p:sldId id="306" r:id="rId10"/>
    <p:sldId id="314" r:id="rId11"/>
    <p:sldId id="308" r:id="rId12"/>
    <p:sldId id="301" r:id="rId13"/>
    <p:sldId id="309" r:id="rId14"/>
    <p:sldId id="310" r:id="rId15"/>
    <p:sldId id="315" r:id="rId16"/>
    <p:sldId id="311" r:id="rId17"/>
    <p:sldId id="312" r:id="rId18"/>
    <p:sldId id="292" r:id="rId19"/>
    <p:sldId id="317" r:id="rId2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F3300"/>
    <a:srgbClr val="33CC33"/>
    <a:srgbClr val="385D8A"/>
    <a:srgbClr val="009900"/>
    <a:srgbClr val="008000"/>
    <a:srgbClr val="F8F8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88" autoAdjust="0"/>
    <p:restoredTop sz="71373" autoAdjust="0"/>
  </p:normalViewPr>
  <p:slideViewPr>
    <p:cSldViewPr snapToGrid="0">
      <p:cViewPr>
        <p:scale>
          <a:sx n="50" d="100"/>
          <a:sy n="50" d="100"/>
        </p:scale>
        <p:origin x="-2010" y="-156"/>
      </p:cViewPr>
      <p:guideLst>
        <p:guide orient="horz" pos="2160"/>
        <p:guide pos="2880"/>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image" Target="../media/image61.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639ED2-CB09-483E-86F7-A49D86E8863C}" type="datetimeFigureOut">
              <a:rPr lang="fr-FR" smtClean="0"/>
              <a:pPr/>
              <a:t>23/06/2016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CEE471-9CF1-4958-8FA9-DDFD2A16F5D4}" type="slidenum">
              <a:rPr lang="fr-FR" smtClean="0"/>
              <a:pPr/>
              <a:t>‹N°›</a:t>
            </a:fld>
            <a:endParaRPr lang="fr-FR"/>
          </a:p>
        </p:txBody>
      </p:sp>
    </p:spTree>
    <p:extLst>
      <p:ext uri="{BB962C8B-B14F-4D97-AF65-F5344CB8AC3E}">
        <p14:creationId xmlns:p14="http://schemas.microsoft.com/office/powerpoint/2010/main" xmlns="" val="2688982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Madame</a:t>
            </a:r>
            <a:r>
              <a:rPr lang="fr-FR" baseline="0" dirty="0" smtClean="0"/>
              <a:t> la présidente de jury, mesdames Monsieur les membres de jury, chers invités, j’ai l’honneur de vous présenter mon projet de fin d’étude intitulé ….. Mon projet à été réalisé au sein de la société COMELIT, sous la supervision de messieurs </a:t>
            </a:r>
            <a:r>
              <a:rPr lang="fr-FR" baseline="0" dirty="0" err="1" smtClean="0"/>
              <a:t>Barreh</a:t>
            </a:r>
            <a:r>
              <a:rPr lang="fr-FR" baseline="0" dirty="0" smtClean="0"/>
              <a:t> </a:t>
            </a:r>
            <a:r>
              <a:rPr lang="fr-FR" baseline="0" dirty="0" err="1" smtClean="0"/>
              <a:t>walid</a:t>
            </a:r>
            <a:r>
              <a:rPr lang="fr-FR" baseline="0" dirty="0" smtClean="0"/>
              <a:t> </a:t>
            </a:r>
            <a:r>
              <a:rPr lang="fr-FR" baseline="0" dirty="0" err="1" smtClean="0"/>
              <a:t>Sekri</a:t>
            </a:r>
            <a:r>
              <a:rPr lang="fr-FR" baseline="0" dirty="0" smtClean="0"/>
              <a:t> </a:t>
            </a:r>
            <a:r>
              <a:rPr lang="fr-FR" baseline="0" dirty="0" err="1" smtClean="0"/>
              <a:t>Heithem</a:t>
            </a:r>
            <a:r>
              <a:rPr lang="fr-FR" baseline="0" dirty="0" smtClean="0"/>
              <a:t> et Madame </a:t>
            </a:r>
            <a:r>
              <a:rPr lang="fr-FR" baseline="0" dirty="0" err="1" smtClean="0"/>
              <a:t>Hanen</a:t>
            </a:r>
            <a:r>
              <a:rPr lang="fr-FR" baseline="0" dirty="0" smtClean="0"/>
              <a:t> ben </a:t>
            </a:r>
            <a:r>
              <a:rPr lang="fr-FR" baseline="0" dirty="0" err="1" smtClean="0"/>
              <a:t>fradj</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solidFill>
                  <a:prstClr val="black"/>
                </a:solidFill>
              </a:rPr>
              <a:pPr/>
              <a:t>1</a:t>
            </a:fld>
            <a:endParaRPr lang="fr-FR">
              <a:solidFill>
                <a:prstClr val="black"/>
              </a:solidFill>
            </a:endParaRPr>
          </a:p>
        </p:txBody>
      </p:sp>
    </p:spTree>
    <p:extLst>
      <p:ext uri="{BB962C8B-B14F-4D97-AF65-F5344CB8AC3E}">
        <p14:creationId xmlns:p14="http://schemas.microsoft.com/office/powerpoint/2010/main" xmlns="" val="1800842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passons</a:t>
            </a:r>
            <a:r>
              <a:rPr lang="fr-FR" baseline="0" dirty="0" smtClean="0"/>
              <a:t> maintenant à la présentation du développement du service contrôle SMS.</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10</a:t>
            </a:fld>
            <a:endParaRPr lang="fr-FR"/>
          </a:p>
        </p:txBody>
      </p:sp>
    </p:spTree>
    <p:extLst>
      <p:ext uri="{BB962C8B-B14F-4D97-AF65-F5344CB8AC3E}">
        <p14:creationId xmlns:p14="http://schemas.microsoft.com/office/powerpoint/2010/main" xmlns="" val="241415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service SMS contrôle est utile pour contrôler le produit alarme à travers l’envoie et la réception des SMS.</a:t>
            </a:r>
          </a:p>
          <a:p>
            <a:r>
              <a:rPr lang="fr-FR" baseline="0" dirty="0" smtClean="0"/>
              <a:t>Nous pouvons réaliser les actions suivante:</a:t>
            </a:r>
          </a:p>
          <a:p>
            <a:pPr marL="171450" indent="-171450">
              <a:buFontTx/>
              <a:buChar char="-"/>
            </a:pPr>
            <a:r>
              <a:rPr lang="fr-FR" sz="1200" kern="1200" dirty="0" smtClean="0">
                <a:solidFill>
                  <a:schemeClr val="tx1"/>
                </a:solidFill>
                <a:latin typeface="+mn-lt"/>
                <a:ea typeface="+mn-ea"/>
                <a:cs typeface="+mn-cs"/>
              </a:rPr>
              <a:t>Renvoyer l'état des zones.</a:t>
            </a:r>
          </a:p>
          <a:p>
            <a:pPr marL="171450" indent="-171450">
              <a:buFontTx/>
              <a:buChar char="-"/>
            </a:pPr>
            <a:r>
              <a:rPr lang="fr-FR" sz="1200" kern="1200" dirty="0" smtClean="0">
                <a:solidFill>
                  <a:schemeClr val="tx1"/>
                </a:solidFill>
                <a:latin typeface="+mn-lt"/>
                <a:ea typeface="+mn-ea"/>
                <a:cs typeface="+mn-cs"/>
              </a:rPr>
              <a:t>Activer le système d'alarme sur les secteurs désigné.</a:t>
            </a:r>
          </a:p>
          <a:p>
            <a:pPr marL="171450" indent="-171450">
              <a:buFontTx/>
              <a:buChar char="-"/>
            </a:pPr>
            <a:r>
              <a:rPr lang="fr-FR" sz="1200" kern="1200" dirty="0" smtClean="0">
                <a:solidFill>
                  <a:schemeClr val="tx1"/>
                </a:solidFill>
                <a:latin typeface="+mn-lt"/>
                <a:ea typeface="+mn-ea"/>
                <a:cs typeface="+mn-cs"/>
              </a:rPr>
              <a:t>Désactiver l'alarme sur les secteurs spécifiés.</a:t>
            </a:r>
          </a:p>
          <a:p>
            <a:pPr marL="171450" indent="-171450">
              <a:buFontTx/>
              <a:buChar char="-"/>
            </a:pPr>
            <a:r>
              <a:rPr lang="fr-FR" sz="1200" kern="1200" dirty="0" smtClean="0">
                <a:solidFill>
                  <a:schemeClr val="tx1"/>
                </a:solidFill>
                <a:latin typeface="+mn-lt"/>
                <a:ea typeface="+mn-ea"/>
                <a:cs typeface="+mn-cs"/>
              </a:rPr>
              <a:t>Renvoyer l'état des secteurs désigné.</a:t>
            </a:r>
          </a:p>
          <a:p>
            <a:pPr marL="171450" indent="-171450">
              <a:buFontTx/>
              <a:buChar char="-"/>
            </a:pPr>
            <a:r>
              <a:rPr lang="fr-FR" sz="1200" kern="1200" dirty="0" smtClean="0">
                <a:solidFill>
                  <a:schemeClr val="tx1"/>
                </a:solidFill>
                <a:latin typeface="+mn-lt"/>
                <a:ea typeface="+mn-ea"/>
                <a:cs typeface="+mn-cs"/>
              </a:rPr>
              <a:t>Demander le crédit restant sur la carte SIM.</a:t>
            </a:r>
          </a:p>
          <a:p>
            <a:pPr marL="171450" indent="-171450">
              <a:buFontTx/>
              <a:buChar char="-"/>
            </a:pPr>
            <a:r>
              <a:rPr lang="fr-FR" sz="1200" kern="1200" dirty="0" smtClean="0">
                <a:solidFill>
                  <a:schemeClr val="tx1"/>
                </a:solidFill>
                <a:latin typeface="+mn-lt"/>
                <a:ea typeface="+mn-ea"/>
                <a:cs typeface="+mn-cs"/>
              </a:rPr>
              <a:t>Arrêter l’alarme. </a:t>
            </a:r>
            <a:endParaRPr lang="fr-FR" baseline="0" dirty="0" smtClean="0"/>
          </a:p>
          <a:p>
            <a:r>
              <a:rPr lang="fr-FR" baseline="0" dirty="0" smtClean="0"/>
              <a:t>//Mettre l’image d’envoi et </a:t>
            </a:r>
            <a:r>
              <a:rPr lang="fr-FR" baseline="0" dirty="0" err="1" smtClean="0"/>
              <a:t>reception</a:t>
            </a:r>
            <a:r>
              <a:rPr lang="fr-FR" baseline="0" dirty="0" smtClean="0"/>
              <a:t> SMS</a:t>
            </a:r>
          </a:p>
          <a:p>
            <a:r>
              <a:rPr lang="fr-FR" sz="1200" kern="1200" dirty="0" smtClean="0">
                <a:solidFill>
                  <a:schemeClr val="tx1"/>
                </a:solidFill>
                <a:latin typeface="+mn-lt"/>
                <a:ea typeface="+mn-ea"/>
                <a:cs typeface="+mn-cs"/>
              </a:rPr>
              <a:t>l’utilisateur peut se communiquer avec l’alarme via l’envoi d’SMS sous forme</a:t>
            </a:r>
            <a:r>
              <a:rPr lang="fr-FR" sz="1200" kern="1200" baseline="0" dirty="0" smtClean="0">
                <a:solidFill>
                  <a:schemeClr val="tx1"/>
                </a:solidFill>
                <a:latin typeface="+mn-lt"/>
                <a:ea typeface="+mn-ea"/>
                <a:cs typeface="+mn-cs"/>
              </a:rPr>
              <a:t> de question et l’alarme lui </a:t>
            </a:r>
            <a:r>
              <a:rPr lang="fr-FR" sz="1200" kern="1200" baseline="0" dirty="0" err="1" smtClean="0">
                <a:solidFill>
                  <a:schemeClr val="tx1"/>
                </a:solidFill>
                <a:latin typeface="+mn-lt"/>
                <a:ea typeface="+mn-ea"/>
                <a:cs typeface="+mn-cs"/>
              </a:rPr>
              <a:t>repond</a:t>
            </a:r>
            <a:r>
              <a:rPr lang="fr-FR" sz="1200" kern="1200" baseline="0" dirty="0" smtClean="0">
                <a:solidFill>
                  <a:schemeClr val="tx1"/>
                </a:solidFill>
                <a:latin typeface="+mn-lt"/>
                <a:ea typeface="+mn-ea"/>
                <a:cs typeface="+mn-cs"/>
              </a:rPr>
              <a:t>,</a:t>
            </a:r>
          </a:p>
          <a:p>
            <a:r>
              <a:rPr lang="fr-FR" sz="1200" kern="1200" dirty="0" smtClean="0">
                <a:solidFill>
                  <a:schemeClr val="tx1"/>
                </a:solidFill>
                <a:latin typeface="+mn-lt"/>
                <a:ea typeface="+mn-ea"/>
                <a:cs typeface="+mn-cs"/>
              </a:rPr>
              <a:t>Les commandes s’écrivent sous la</a:t>
            </a:r>
          </a:p>
          <a:p>
            <a:r>
              <a:rPr lang="fr-FR" sz="1200" kern="1200" dirty="0" smtClean="0">
                <a:solidFill>
                  <a:schemeClr val="tx1"/>
                </a:solidFill>
                <a:latin typeface="+mn-lt"/>
                <a:ea typeface="+mn-ea"/>
                <a:cs typeface="+mn-cs"/>
              </a:rPr>
              <a:t>forme suivante: </a:t>
            </a:r>
          </a:p>
          <a:p>
            <a:r>
              <a:rPr lang="fr-FR" sz="1200" b="1" kern="1200" dirty="0" smtClean="0">
                <a:solidFill>
                  <a:schemeClr val="tx1"/>
                </a:solidFill>
                <a:latin typeface="+mn-lt"/>
                <a:ea typeface="+mn-ea"/>
                <a:cs typeface="+mn-cs"/>
              </a:rPr>
              <a:t>Question: « code action attribut » </a:t>
            </a:r>
          </a:p>
          <a:p>
            <a:r>
              <a:rPr lang="fr-FR" sz="1200" b="1" kern="1200" dirty="0" smtClean="0">
                <a:solidFill>
                  <a:schemeClr val="tx1"/>
                </a:solidFill>
                <a:latin typeface="+mn-lt"/>
                <a:ea typeface="+mn-ea"/>
                <a:cs typeface="+mn-cs"/>
              </a:rPr>
              <a:t>Réponse: « action: réponse » </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11</a:t>
            </a:fld>
            <a:endParaRPr lang="fr-FR"/>
          </a:p>
        </p:txBody>
      </p:sp>
    </p:spTree>
    <p:extLst>
      <p:ext uri="{BB962C8B-B14F-4D97-AF65-F5344CB8AC3E}">
        <p14:creationId xmlns:p14="http://schemas.microsoft.com/office/powerpoint/2010/main" xmlns="" val="328628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allons tester la</a:t>
            </a:r>
            <a:r>
              <a:rPr lang="fr-FR" baseline="0" dirty="0" smtClean="0"/>
              <a:t> </a:t>
            </a:r>
            <a:r>
              <a:rPr lang="fr-FR" baseline="0" dirty="0" err="1" smtClean="0"/>
              <a:t>reception</a:t>
            </a:r>
            <a:r>
              <a:rPr lang="fr-FR" baseline="0" dirty="0" smtClean="0"/>
              <a:t> d’une </a:t>
            </a:r>
            <a:r>
              <a:rPr lang="fr-FR" baseline="0" dirty="0" err="1" smtClean="0"/>
              <a:t>requéte</a:t>
            </a:r>
            <a:r>
              <a:rPr lang="fr-FR" baseline="0" dirty="0" smtClean="0"/>
              <a:t> SMS pour savoir le solde de l’alarme.</a:t>
            </a:r>
          </a:p>
          <a:p>
            <a:r>
              <a:rPr lang="fr-FR" baseline="0" dirty="0" smtClean="0"/>
              <a:t>//mettre l’organigramme</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12</a:t>
            </a:fld>
            <a:endParaRPr lang="fr-FR"/>
          </a:p>
        </p:txBody>
      </p:sp>
    </p:spTree>
    <p:extLst>
      <p:ext uri="{BB962C8B-B14F-4D97-AF65-F5344CB8AC3E}">
        <p14:creationId xmlns:p14="http://schemas.microsoft.com/office/powerpoint/2010/main" xmlns="" val="703921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passons maintenant à la description du développement</a:t>
            </a:r>
            <a:r>
              <a:rPr lang="fr-FR" baseline="0" dirty="0" smtClean="0"/>
              <a:t> du mécanisme de notification</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13</a:t>
            </a:fld>
            <a:endParaRPr lang="fr-FR"/>
          </a:p>
        </p:txBody>
      </p:sp>
    </p:spTree>
    <p:extLst>
      <p:ext uri="{BB962C8B-B14F-4D97-AF65-F5344CB8AC3E}">
        <p14:creationId xmlns:p14="http://schemas.microsoft.com/office/powerpoint/2010/main" xmlns="" val="68218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Le service Push notification de de notifier les utilisateurs d’une alerte en temps réel. Nous avons implémenté le mécanisme push notification en</a:t>
            </a:r>
            <a:r>
              <a:rPr lang="fr-FR" sz="1200" baseline="0" dirty="0" smtClean="0"/>
              <a:t> deux étapes. La première consiste à développer le service push permettant la gestion des utilisateurs et l’envoi d’un message push. La deuxième partie consiste à développer une application push notification sur un smart phone du type </a:t>
            </a:r>
            <a:r>
              <a:rPr lang="fr-FR" sz="1200" baseline="0" dirty="0" err="1" smtClean="0"/>
              <a:t>android</a:t>
            </a:r>
            <a:r>
              <a:rPr lang="fr-FR" sz="1200" baseline="0" dirty="0" smtClean="0"/>
              <a:t> permettant l’authentification des utilisateurs et la connexion avec GCM.</a:t>
            </a:r>
            <a:endParaRPr lang="fr-FR" sz="120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14</a:t>
            </a:fld>
            <a:endParaRPr lang="fr-FR"/>
          </a:p>
        </p:txBody>
      </p:sp>
    </p:spTree>
    <p:extLst>
      <p:ext uri="{BB962C8B-B14F-4D97-AF65-F5344CB8AC3E}">
        <p14:creationId xmlns:p14="http://schemas.microsoft.com/office/powerpoint/2010/main" xmlns="" val="2935654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Pour bénéficier d’une communication sécurisé entre le service Push dans la centrale d’alarme et l’application </a:t>
            </a:r>
            <a:r>
              <a:rPr lang="fr-FR" baseline="0" dirty="0" err="1" smtClean="0"/>
              <a:t>android</a:t>
            </a:r>
            <a:r>
              <a:rPr lang="fr-FR" baseline="0" dirty="0" smtClean="0"/>
              <a:t>, nous avons réalisé un mécanisme d’authentification.</a:t>
            </a:r>
          </a:p>
          <a:p>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15</a:t>
            </a:fld>
            <a:endParaRPr lang="fr-FR"/>
          </a:p>
        </p:txBody>
      </p:sp>
    </p:spTree>
    <p:extLst>
      <p:ext uri="{BB962C8B-B14F-4D97-AF65-F5344CB8AC3E}">
        <p14:creationId xmlns:p14="http://schemas.microsoft.com/office/powerpoint/2010/main" xmlns="" val="137258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une</a:t>
            </a:r>
            <a:r>
              <a:rPr lang="fr-FR" baseline="0" dirty="0" smtClean="0"/>
              <a:t> </a:t>
            </a:r>
            <a:r>
              <a:rPr lang="fr-FR" dirty="0" smtClean="0"/>
              <a:t>authentification réussite,</a:t>
            </a:r>
            <a:r>
              <a:rPr lang="fr-FR" baseline="0" dirty="0" smtClean="0"/>
              <a:t> le téléphone </a:t>
            </a:r>
            <a:r>
              <a:rPr lang="fr-FR" baseline="0" dirty="0" err="1" smtClean="0"/>
              <a:t>android</a:t>
            </a:r>
            <a:r>
              <a:rPr lang="fr-FR" baseline="0" dirty="0" smtClean="0"/>
              <a:t> envoie une demande au GCM ….</a:t>
            </a:r>
          </a:p>
          <a:p>
            <a:endParaRPr lang="fr-FR" baseline="0" dirty="0" smtClean="0"/>
          </a:p>
          <a:p>
            <a:r>
              <a:rPr lang="fr-FR" baseline="0" dirty="0" smtClean="0"/>
              <a:t>La centrale d’alarme enregistre les </a:t>
            </a:r>
            <a:r>
              <a:rPr lang="fr-FR" baseline="0" smtClean="0"/>
              <a:t>utilisateurs authentifié dans </a:t>
            </a:r>
            <a:r>
              <a:rPr lang="fr-FR" baseline="0" dirty="0" smtClean="0"/>
              <a:t>un fichier </a:t>
            </a:r>
            <a:r>
              <a:rPr lang="fr-FR" baseline="0" smtClean="0"/>
              <a:t>binaire afin de l’utiliser lors de redémarrage de l’alarme.</a:t>
            </a:r>
            <a:endParaRPr lang="fr-FR" baseline="0" dirty="0" smtClean="0"/>
          </a:p>
          <a:p>
            <a:endParaRPr lang="fr-FR" baseline="0" dirty="0" smtClean="0"/>
          </a:p>
          <a:p>
            <a:r>
              <a:rPr lang="fr-FR" baseline="0" dirty="0" smtClean="0"/>
              <a:t>//mettre l’image du mécanisme d’envoi</a:t>
            </a:r>
            <a:endParaRPr lang="fr-FR" dirty="0" smtClean="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16</a:t>
            </a:fld>
            <a:endParaRPr lang="fr-FR"/>
          </a:p>
        </p:txBody>
      </p:sp>
    </p:spTree>
    <p:extLst>
      <p:ext uri="{BB962C8B-B14F-4D97-AF65-F5344CB8AC3E}">
        <p14:creationId xmlns:p14="http://schemas.microsoft.com/office/powerpoint/2010/main" xmlns="" val="247623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En conclusion, lors de notre projet de fin d’études nous</a:t>
            </a:r>
            <a:r>
              <a:rPr lang="fr-FR" baseline="0" dirty="0" smtClean="0"/>
              <a:t> avons étudié et implémenté un driver 3G et les services contrôle SMS et Push Notification sur la plateforme de test du produit alarme à base du microcontrôleur </a:t>
            </a:r>
            <a:r>
              <a:rPr lang="fr-FR" baseline="0" dirty="0" err="1" smtClean="0"/>
              <a:t>Nuvoton</a:t>
            </a:r>
            <a:r>
              <a:rPr lang="fr-FR" baseline="0" dirty="0" smtClean="0"/>
              <a:t> </a:t>
            </a:r>
            <a:r>
              <a:rPr lang="fr-FR" sz="1200" kern="1200" dirty="0" smtClean="0">
                <a:solidFill>
                  <a:schemeClr val="tx1"/>
                </a:solidFill>
                <a:latin typeface="+mn-lt"/>
                <a:ea typeface="+mn-ea"/>
                <a:cs typeface="+mn-cs"/>
              </a:rPr>
              <a:t>N3292.</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Comme perspectives nous envisageons de faire un serveur comme celui de Google Cloud Messaging et qui sera propre a la société </a:t>
            </a:r>
            <a:r>
              <a:rPr lang="fr-FR" baseline="0" dirty="0" err="1" smtClean="0"/>
              <a:t>Comelit</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solidFill>
                  <a:prstClr val="black"/>
                </a:solidFill>
              </a:rPr>
              <a:pPr/>
              <a:t>17</a:t>
            </a:fld>
            <a:endParaRPr lang="fr-FR">
              <a:solidFill>
                <a:prstClr val="black"/>
              </a:solidFill>
            </a:endParaRPr>
          </a:p>
        </p:txBody>
      </p:sp>
    </p:spTree>
    <p:extLst>
      <p:ext uri="{BB962C8B-B14F-4D97-AF65-F5344CB8AC3E}">
        <p14:creationId xmlns:p14="http://schemas.microsoft.com/office/powerpoint/2010/main" xmlns="" val="748810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Merci pour votre attention</a:t>
            </a:r>
            <a:endParaRPr lang="fr-FR" dirty="0"/>
          </a:p>
        </p:txBody>
      </p:sp>
      <p:sp>
        <p:nvSpPr>
          <p:cNvPr id="4" name="Slide Number Placeholder 3"/>
          <p:cNvSpPr>
            <a:spLocks noGrp="1"/>
          </p:cNvSpPr>
          <p:nvPr>
            <p:ph type="sldNum" sz="quarter" idx="10"/>
          </p:nvPr>
        </p:nvSpPr>
        <p:spPr/>
        <p:txBody>
          <a:bodyPr/>
          <a:lstStyle/>
          <a:p>
            <a:fld id="{E3CEE471-9CF1-4958-8FA9-DDFD2A16F5D4}" type="slidenum">
              <a:rPr lang="fr-FR" smtClean="0"/>
              <a:pPr/>
              <a:t>18</a:t>
            </a:fld>
            <a:endParaRPr lang="fr-FR"/>
          </a:p>
        </p:txBody>
      </p:sp>
    </p:spTree>
    <p:extLst>
      <p:ext uri="{BB962C8B-B14F-4D97-AF65-F5344CB8AC3E}">
        <p14:creationId xmlns:p14="http://schemas.microsoft.com/office/powerpoint/2010/main" xmlns="" val="235875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latin typeface="+mn-lt"/>
                <a:ea typeface="+mn-ea"/>
                <a:cs typeface="+mn-cs"/>
              </a:rPr>
              <a:t>De nos jours La sécurité est devenue une préoccupation majeure pour se prévenir contre le cambriolage. Pour cette raison, les systèmes d’alarme sont de plus en plus propagés et demandés dans les marchés mondiaux et spécialement dans les pays modernes . (point 1)</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 besoin de communication entre l’utilisateur</a:t>
            </a:r>
            <a:r>
              <a:rPr lang="fr-FR" sz="1200" kern="1200" baseline="0" dirty="0" smtClean="0">
                <a:solidFill>
                  <a:schemeClr val="tx1"/>
                </a:solidFill>
                <a:latin typeface="+mn-lt"/>
                <a:ea typeface="+mn-ea"/>
                <a:cs typeface="+mn-cs"/>
              </a:rPr>
              <a:t> et la centrale d’alarme est nécessaire </a:t>
            </a:r>
            <a:endParaRPr lang="fr-FR" sz="1200" kern="1200" dirty="0" smtClean="0">
              <a:solidFill>
                <a:schemeClr val="tx1"/>
              </a:solidFill>
              <a:latin typeface="+mn-lt"/>
              <a:ea typeface="+mn-ea"/>
              <a:cs typeface="+mn-cs"/>
            </a:endParaRPr>
          </a:p>
          <a:p>
            <a:pPr marL="0" indent="0">
              <a:spcBef>
                <a:spcPts val="600"/>
              </a:spcBef>
              <a:spcAft>
                <a:spcPts val="600"/>
              </a:spcAft>
              <a:buFont typeface="Arial" pitchFamily="34" charset="0"/>
              <a:buNone/>
            </a:pPr>
            <a:r>
              <a:rPr lang="fr-FR" sz="2000" dirty="0" smtClean="0">
                <a:ln w="0"/>
                <a:solidFill>
                  <a:schemeClr val="tx2">
                    <a:lumMod val="75000"/>
                  </a:schemeClr>
                </a:solidFill>
              </a:rPr>
              <a:t>Parmi les moyens de communication(point 2)</a:t>
            </a:r>
          </a:p>
          <a:p>
            <a:pPr marL="800100" lvl="1" indent="-342900">
              <a:spcAft>
                <a:spcPts val="600"/>
              </a:spcAft>
              <a:buFont typeface="Arial" pitchFamily="34" charset="0"/>
              <a:buChar char="•"/>
            </a:pPr>
            <a:r>
              <a:rPr lang="fr-FR" dirty="0" smtClean="0">
                <a:ln w="0"/>
                <a:solidFill>
                  <a:schemeClr val="tx2">
                    <a:lumMod val="75000"/>
                  </a:schemeClr>
                </a:solidFill>
                <a:effectLst/>
              </a:rPr>
              <a:t>Le réseau GSM pour le co</a:t>
            </a:r>
            <a:r>
              <a:rPr lang="fr-FR" dirty="0" smtClean="0">
                <a:ln w="0"/>
                <a:solidFill>
                  <a:schemeClr val="tx2">
                    <a:lumMod val="75000"/>
                  </a:schemeClr>
                </a:solidFill>
              </a:rPr>
              <a:t>ntrôle de l’alarme (en</a:t>
            </a:r>
            <a:r>
              <a:rPr lang="fr-FR" baseline="0" dirty="0" smtClean="0">
                <a:ln w="0"/>
                <a:solidFill>
                  <a:schemeClr val="tx2">
                    <a:lumMod val="75000"/>
                  </a:schemeClr>
                </a:solidFill>
              </a:rPr>
              <a:t> utilisant le service</a:t>
            </a:r>
            <a:r>
              <a:rPr lang="fr-FR" dirty="0" smtClean="0">
                <a:ln w="0"/>
                <a:solidFill>
                  <a:schemeClr val="tx2">
                    <a:lumMod val="75000"/>
                  </a:schemeClr>
                </a:solidFill>
              </a:rPr>
              <a:t> contrôle SMS). (point 3)</a:t>
            </a:r>
            <a:endParaRPr lang="fr-FR" dirty="0" smtClean="0">
              <a:ln w="0"/>
              <a:solidFill>
                <a:schemeClr val="tx2">
                  <a:lumMod val="75000"/>
                </a:schemeClr>
              </a:solidFill>
              <a:effectLst/>
            </a:endParaRPr>
          </a:p>
          <a:p>
            <a:pPr marL="800100" lvl="1" indent="-342900">
              <a:spcAft>
                <a:spcPts val="600"/>
              </a:spcAft>
              <a:buFont typeface="Arial" pitchFamily="34" charset="0"/>
              <a:buChar char="•"/>
            </a:pPr>
            <a:r>
              <a:rPr lang="fr-FR" dirty="0" smtClean="0">
                <a:ln w="0"/>
                <a:solidFill>
                  <a:schemeClr val="tx2">
                    <a:lumMod val="75000"/>
                  </a:schemeClr>
                </a:solidFill>
              </a:rPr>
              <a:t>L’internet à travers le serveur </a:t>
            </a:r>
            <a:r>
              <a:rPr lang="fr-FR" dirty="0" err="1" smtClean="0">
                <a:ln w="0"/>
                <a:solidFill>
                  <a:schemeClr val="tx2">
                    <a:lumMod val="75000"/>
                  </a:schemeClr>
                </a:solidFill>
              </a:rPr>
              <a:t>cloud</a:t>
            </a:r>
            <a:r>
              <a:rPr lang="fr-FR" dirty="0" smtClean="0">
                <a:ln w="0"/>
                <a:solidFill>
                  <a:schemeClr val="tx2">
                    <a:lumMod val="75000"/>
                  </a:schemeClr>
                </a:solidFill>
              </a:rPr>
              <a:t> GCM pour notifier l’utilisateur des</a:t>
            </a:r>
            <a:r>
              <a:rPr lang="fr-FR" baseline="0" dirty="0" smtClean="0">
                <a:ln w="0"/>
                <a:solidFill>
                  <a:schemeClr val="tx2">
                    <a:lumMod val="75000"/>
                  </a:schemeClr>
                </a:solidFill>
              </a:rPr>
              <a:t> événements </a:t>
            </a:r>
            <a:r>
              <a:rPr lang="fr-FR" dirty="0" smtClean="0">
                <a:ln w="0"/>
                <a:solidFill>
                  <a:schemeClr val="tx2">
                    <a:lumMod val="75000"/>
                  </a:schemeClr>
                </a:solidFill>
              </a:rPr>
              <a:t>(en utilisant le service Push notification). Point (4)</a:t>
            </a:r>
          </a:p>
          <a:p>
            <a:r>
              <a:rPr lang="fr-FR" sz="1200" kern="1200" baseline="0" dirty="0" smtClean="0">
                <a:solidFill>
                  <a:schemeClr val="tx1"/>
                </a:solidFill>
                <a:latin typeface="+mn-lt"/>
                <a:ea typeface="+mn-ea"/>
                <a:cs typeface="+mn-cs"/>
              </a:rPr>
              <a:t>Les objectifs de notre projet de fin d’études s’énoncent comme suit : (point 5)</a:t>
            </a:r>
          </a:p>
          <a:p>
            <a:r>
              <a:rPr lang="fr-FR" sz="1200" kern="1200" baseline="0" dirty="0" smtClean="0">
                <a:solidFill>
                  <a:schemeClr val="tx1"/>
                </a:solidFill>
                <a:latin typeface="+mn-lt"/>
                <a:ea typeface="+mn-ea"/>
                <a:cs typeface="+mn-cs"/>
              </a:rPr>
              <a:t> il s’agit de …</a:t>
            </a: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2</a:t>
            </a:fld>
            <a:endParaRPr lang="fr-FR"/>
          </a:p>
        </p:txBody>
      </p:sp>
    </p:spTree>
    <p:extLst>
      <p:ext uri="{BB962C8B-B14F-4D97-AF65-F5344CB8AC3E}">
        <p14:creationId xmlns:p14="http://schemas.microsoft.com/office/powerpoint/2010/main" xmlns="" val="155841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plan de notre présentation est le suivant. Après une brève introduction sur le contexte et les objectifs du projet nous présentons  la plateforme du produit alarme de la société </a:t>
            </a:r>
            <a:r>
              <a:rPr lang="fr-FR" baseline="0" dirty="0" err="1" smtClean="0"/>
              <a:t>Comelit</a:t>
            </a:r>
            <a:r>
              <a:rPr lang="fr-FR" baseline="0" dirty="0" smtClean="0"/>
              <a:t>, par la suite Nous allons présenter les détails de développement du driver 3G et du service contrôle SMS. Avant de conclure nous allons présenter le mécanisme de notification Push notification.</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3</a:t>
            </a:fld>
            <a:endParaRPr lang="fr-FR"/>
          </a:p>
        </p:txBody>
      </p:sp>
    </p:spTree>
    <p:extLst>
      <p:ext uri="{BB962C8B-B14F-4D97-AF65-F5344CB8AC3E}">
        <p14:creationId xmlns:p14="http://schemas.microsoft.com/office/powerpoint/2010/main" xmlns="" val="169478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a:t>
            </a:r>
            <a:r>
              <a:rPr lang="fr-FR" sz="1200" kern="1200" baseline="0" dirty="0" smtClean="0">
                <a:solidFill>
                  <a:schemeClr val="tx1"/>
                </a:solidFill>
                <a:effectLst/>
                <a:latin typeface="+mn-lt"/>
                <a:ea typeface="+mn-ea"/>
                <a:cs typeface="+mn-cs"/>
              </a:rPr>
              <a:t> produit alarme de </a:t>
            </a:r>
            <a:r>
              <a:rPr lang="fr-FR" sz="1200" kern="1200" baseline="0" dirty="0" err="1" smtClean="0">
                <a:solidFill>
                  <a:schemeClr val="tx1"/>
                </a:solidFill>
                <a:effectLst/>
                <a:latin typeface="+mn-lt"/>
                <a:ea typeface="+mn-ea"/>
                <a:cs typeface="+mn-cs"/>
              </a:rPr>
              <a:t>Comelit</a:t>
            </a:r>
            <a:r>
              <a:rPr lang="fr-FR" sz="1200" kern="1200" baseline="0" dirty="0" smtClean="0">
                <a:solidFill>
                  <a:schemeClr val="tx1"/>
                </a:solidFill>
                <a:effectLst/>
                <a:latin typeface="+mn-lt"/>
                <a:ea typeface="+mn-ea"/>
                <a:cs typeface="+mn-cs"/>
              </a:rPr>
              <a:t> se compose du boitier suivant et de plusieurs composants qui y sont connectés tels que la camera, le capteur de mouvement, le capteur d’incendie, etc. (im1)</a:t>
            </a:r>
          </a:p>
          <a:p>
            <a:r>
              <a:rPr lang="fr-FR" sz="1200" kern="1200" baseline="0" dirty="0" smtClean="0">
                <a:solidFill>
                  <a:schemeClr val="tx1"/>
                </a:solidFill>
                <a:effectLst/>
                <a:latin typeface="+mn-lt"/>
                <a:ea typeface="+mn-ea"/>
                <a:cs typeface="+mn-cs"/>
              </a:rPr>
              <a:t>Le boitier d’alarme de </a:t>
            </a:r>
            <a:r>
              <a:rPr lang="fr-FR" sz="1200" kern="1200" baseline="0" dirty="0" err="1" smtClean="0">
                <a:solidFill>
                  <a:schemeClr val="tx1"/>
                </a:solidFill>
                <a:effectLst/>
                <a:latin typeface="+mn-lt"/>
                <a:ea typeface="+mn-ea"/>
                <a:cs typeface="+mn-cs"/>
              </a:rPr>
              <a:t>comelit</a:t>
            </a:r>
            <a:r>
              <a:rPr lang="fr-FR" sz="1200" kern="1200" baseline="0" dirty="0" smtClean="0">
                <a:solidFill>
                  <a:schemeClr val="tx1"/>
                </a:solidFill>
                <a:effectLst/>
                <a:latin typeface="+mn-lt"/>
                <a:ea typeface="+mn-ea"/>
                <a:cs typeface="+mn-cs"/>
              </a:rPr>
              <a:t> comporte plusieurs composants et périphériques, nous citons le module 3G </a:t>
            </a:r>
            <a:r>
              <a:rPr lang="fr-FR" sz="1200" kern="1200" dirty="0" err="1" smtClean="0">
                <a:solidFill>
                  <a:schemeClr val="tx1"/>
                </a:solidFill>
                <a:latin typeface="+mn-lt"/>
                <a:ea typeface="+mn-ea"/>
                <a:cs typeface="+mn-cs"/>
              </a:rPr>
              <a:t>Quectel</a:t>
            </a:r>
            <a:r>
              <a:rPr lang="fr-FR" sz="1200" kern="1200" dirty="0" smtClean="0">
                <a:solidFill>
                  <a:schemeClr val="tx1"/>
                </a:solidFill>
                <a:latin typeface="+mn-lt"/>
                <a:ea typeface="+mn-ea"/>
                <a:cs typeface="+mn-cs"/>
              </a:rPr>
              <a:t> M95 permettant une communication GSM avec l’utilisateur, il y a aussi le port USB</a:t>
            </a:r>
            <a:r>
              <a:rPr lang="fr-FR" sz="1200" kern="1200" baseline="0" dirty="0" smtClean="0">
                <a:solidFill>
                  <a:schemeClr val="tx1"/>
                </a:solidFill>
                <a:latin typeface="+mn-lt"/>
                <a:ea typeface="+mn-ea"/>
                <a:cs typeface="+mn-cs"/>
              </a:rPr>
              <a:t> permettant de charger l’exécutable du code que nous avons développé sur la mémoire NAND de la carte et le port UART pour communiquer avec la carte et voire les traces d’</a:t>
            </a:r>
            <a:r>
              <a:rPr lang="fr-FR" sz="1200" kern="1200" baseline="0" dirty="0" err="1" smtClean="0">
                <a:solidFill>
                  <a:schemeClr val="tx1"/>
                </a:solidFill>
                <a:latin typeface="+mn-lt"/>
                <a:ea typeface="+mn-ea"/>
                <a:cs typeface="+mn-cs"/>
              </a:rPr>
              <a:t>execution</a:t>
            </a:r>
            <a:r>
              <a:rPr lang="fr-FR" sz="1200" kern="1200" baseline="0" dirty="0" smtClean="0">
                <a:solidFill>
                  <a:schemeClr val="tx1"/>
                </a:solidFill>
                <a:latin typeface="+mn-lt"/>
                <a:ea typeface="+mn-ea"/>
                <a:cs typeface="+mn-cs"/>
              </a:rPr>
              <a:t> du code. </a:t>
            </a:r>
          </a:p>
          <a:p>
            <a:r>
              <a:rPr lang="fr-FR" sz="1200" kern="1200" baseline="0" dirty="0" smtClean="0">
                <a:solidFill>
                  <a:schemeClr val="tx1"/>
                </a:solidFill>
                <a:effectLst/>
                <a:latin typeface="+mn-lt"/>
                <a:ea typeface="+mn-ea"/>
                <a:cs typeface="+mn-cs"/>
              </a:rPr>
              <a:t>Nous avons utilisé Linux comme système d’exploitation afin de gérer le fonctionnement du produit alarme.</a:t>
            </a: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4</a:t>
            </a:fld>
            <a:endParaRPr lang="fr-FR"/>
          </a:p>
        </p:txBody>
      </p:sp>
    </p:spTree>
    <p:extLst>
      <p:ext uri="{BB962C8B-B14F-4D97-AF65-F5344CB8AC3E}">
        <p14:creationId xmlns:p14="http://schemas.microsoft.com/office/powerpoint/2010/main" xmlns="" val="47137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baseline="0" dirty="0" smtClean="0">
                <a:solidFill>
                  <a:schemeClr val="tx1"/>
                </a:solidFill>
                <a:effectLst/>
                <a:latin typeface="+mn-lt"/>
                <a:ea typeface="+mn-ea"/>
                <a:cs typeface="+mn-cs"/>
              </a:rPr>
              <a:t>Pour configurer le module 3G de la carte et communiquer avec lui, nous avons programmé la centrale d’alarme afin qu’elle envoie des AT commandes via un port UART vers le module 3G. Qui lui répond par OK ou </a:t>
            </a:r>
            <a:r>
              <a:rPr lang="fr-FR" sz="1200" kern="1200" baseline="0" dirty="0" err="1" smtClean="0">
                <a:solidFill>
                  <a:schemeClr val="tx1"/>
                </a:solidFill>
                <a:effectLst/>
                <a:latin typeface="+mn-lt"/>
                <a:ea typeface="+mn-ea"/>
                <a:cs typeface="+mn-cs"/>
              </a:rPr>
              <a:t>error</a:t>
            </a:r>
            <a:r>
              <a:rPr lang="fr-FR" sz="1200" kern="1200" baseline="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5</a:t>
            </a:fld>
            <a:endParaRPr lang="fr-FR"/>
          </a:p>
        </p:txBody>
      </p:sp>
    </p:spTree>
    <p:extLst>
      <p:ext uri="{BB962C8B-B14F-4D97-AF65-F5344CB8AC3E}">
        <p14:creationId xmlns:p14="http://schemas.microsoft.com/office/powerpoint/2010/main" xmlns="" val="129279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Passons</a:t>
            </a:r>
            <a:r>
              <a:rPr lang="fr-FR" baseline="0" dirty="0" smtClean="0"/>
              <a:t> maintenant a présenter le développement du Driver 3G</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6</a:t>
            </a:fld>
            <a:endParaRPr lang="fr-FR"/>
          </a:p>
        </p:txBody>
      </p:sp>
    </p:spTree>
    <p:extLst>
      <p:ext uri="{BB962C8B-B14F-4D97-AF65-F5344CB8AC3E}">
        <p14:creationId xmlns:p14="http://schemas.microsoft.com/office/powerpoint/2010/main" xmlns="" val="6780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sz="2000" dirty="0" smtClean="0">
                <a:ln w="0"/>
                <a:solidFill>
                  <a:schemeClr val="tx2">
                    <a:lumMod val="75000"/>
                  </a:schemeClr>
                </a:solidFill>
                <a:effectLst/>
              </a:rPr>
              <a:t>Le driver 3G est conçu</a:t>
            </a:r>
            <a:r>
              <a:rPr lang="fr-FR" sz="2000" baseline="0" dirty="0" smtClean="0">
                <a:ln w="0"/>
                <a:solidFill>
                  <a:schemeClr val="tx2">
                    <a:lumMod val="75000"/>
                  </a:schemeClr>
                </a:solidFill>
                <a:effectLst/>
              </a:rPr>
              <a:t> pour configurer le module 3G M95 afin de réaliser certaine fonctionnalités tel:</a:t>
            </a:r>
          </a:p>
          <a:p>
            <a:r>
              <a:rPr lang="en-US" sz="1200" kern="1200" dirty="0" smtClean="0">
                <a:solidFill>
                  <a:schemeClr val="tx1"/>
                </a:solidFill>
                <a:latin typeface="+mn-lt"/>
                <a:ea typeface="+mn-ea"/>
                <a:cs typeface="+mn-cs"/>
              </a:rPr>
              <a:t>- Envoi et </a:t>
            </a:r>
            <a:r>
              <a:rPr lang="fr-FR" sz="1200" kern="1200" noProof="1" smtClean="0">
                <a:solidFill>
                  <a:schemeClr val="tx1"/>
                </a:solidFill>
                <a:latin typeface="+mn-lt"/>
                <a:ea typeface="+mn-ea"/>
                <a:cs typeface="+mn-cs"/>
              </a:rPr>
              <a:t>réception</a:t>
            </a:r>
            <a:r>
              <a:rPr lang="en-US" sz="1200" kern="1200" dirty="0" smtClean="0">
                <a:solidFill>
                  <a:schemeClr val="tx1"/>
                </a:solidFill>
                <a:latin typeface="+mn-lt"/>
                <a:ea typeface="+mn-ea"/>
                <a:cs typeface="+mn-cs"/>
              </a:rPr>
              <a:t> SMS.</a:t>
            </a:r>
          </a:p>
          <a:p>
            <a:r>
              <a:rPr lang="fr-FR" sz="1200" kern="1200" dirty="0" smtClean="0">
                <a:solidFill>
                  <a:schemeClr val="tx1"/>
                </a:solidFill>
                <a:latin typeface="+mn-lt"/>
                <a:ea typeface="+mn-ea"/>
                <a:cs typeface="+mn-cs"/>
              </a:rPr>
              <a:t>- Envoi et réception des appels téléphoniques.</a:t>
            </a:r>
          </a:p>
          <a:p>
            <a:r>
              <a:rPr lang="fr-FR" sz="1200" kern="1200" dirty="0" smtClean="0">
                <a:solidFill>
                  <a:schemeClr val="tx1"/>
                </a:solidFill>
                <a:latin typeface="+mn-lt"/>
                <a:ea typeface="+mn-ea"/>
                <a:cs typeface="+mn-cs"/>
              </a:rPr>
              <a:t>- Envoi et réception des sockets TCP/UDP.</a:t>
            </a:r>
          </a:p>
          <a:p>
            <a:r>
              <a:rPr lang="fr-FR" sz="1200" kern="1200" dirty="0" smtClean="0">
                <a:solidFill>
                  <a:schemeClr val="tx1"/>
                </a:solidFill>
                <a:latin typeface="+mn-lt"/>
                <a:ea typeface="+mn-ea"/>
                <a:cs typeface="+mn-cs"/>
              </a:rPr>
              <a:t>- Envoi des requêtes </a:t>
            </a:r>
            <a:r>
              <a:rPr lang="fr-FR" sz="1200" kern="1200" dirty="0" err="1" smtClean="0">
                <a:solidFill>
                  <a:schemeClr val="tx1"/>
                </a:solidFill>
                <a:latin typeface="+mn-lt"/>
                <a:ea typeface="+mn-ea"/>
                <a:cs typeface="+mn-cs"/>
              </a:rPr>
              <a:t>Get</a:t>
            </a:r>
            <a:r>
              <a:rPr lang="fr-FR" sz="1200" kern="1200" dirty="0" smtClean="0">
                <a:solidFill>
                  <a:schemeClr val="tx1"/>
                </a:solidFill>
                <a:latin typeface="+mn-lt"/>
                <a:ea typeface="+mn-ea"/>
                <a:cs typeface="+mn-cs"/>
              </a:rPr>
              <a:t>/Post HTTP et HTTPS.</a:t>
            </a:r>
          </a:p>
          <a:p>
            <a:r>
              <a:rPr lang="en-US" sz="1200" kern="1200" dirty="0" smtClean="0">
                <a:solidFill>
                  <a:schemeClr val="tx1"/>
                </a:solidFill>
                <a:latin typeface="+mn-lt"/>
                <a:ea typeface="+mn-ea"/>
                <a:cs typeface="+mn-cs"/>
              </a:rPr>
              <a:t>- Envoi des E-mail (SMTP).</a:t>
            </a:r>
          </a:p>
          <a:p>
            <a:r>
              <a:rPr lang="en-US" sz="1200" kern="1200" dirty="0" smtClean="0">
                <a:solidFill>
                  <a:schemeClr val="tx1"/>
                </a:solidFill>
                <a:latin typeface="+mn-lt"/>
                <a:ea typeface="+mn-ea"/>
                <a:cs typeface="+mn-cs"/>
              </a:rPr>
              <a:t>- Envoi des messages MMS.</a:t>
            </a:r>
          </a:p>
          <a:p>
            <a:r>
              <a:rPr lang="fr-FR" sz="1200" kern="1200" noProof="0" dirty="0" smtClean="0">
                <a:solidFill>
                  <a:schemeClr val="tx1"/>
                </a:solidFill>
                <a:latin typeface="+mn-lt"/>
                <a:ea typeface="+mn-ea"/>
                <a:cs typeface="+mn-cs"/>
              </a:rPr>
              <a:t>- Réception du code DTMF.</a:t>
            </a:r>
          </a:p>
          <a:p>
            <a:pPr marL="0" indent="0">
              <a:buFontTx/>
              <a:buNone/>
            </a:pPr>
            <a:r>
              <a:rPr lang="en-US" sz="1200" kern="1200" dirty="0" smtClean="0">
                <a:solidFill>
                  <a:schemeClr val="tx1"/>
                </a:solidFill>
                <a:latin typeface="+mn-lt"/>
                <a:ea typeface="+mn-ea"/>
                <a:cs typeface="+mn-cs"/>
              </a:rPr>
              <a:t>-Envoi </a:t>
            </a:r>
            <a:r>
              <a:rPr lang="fr-FR" sz="1200" kern="1200" noProof="0" dirty="0" smtClean="0">
                <a:solidFill>
                  <a:schemeClr val="tx1"/>
                </a:solidFill>
                <a:latin typeface="+mn-lt"/>
                <a:ea typeface="+mn-ea"/>
                <a:cs typeface="+mn-cs"/>
              </a:rPr>
              <a:t>requête</a:t>
            </a:r>
            <a:r>
              <a:rPr lang="en-US" sz="1200" kern="1200" dirty="0" smtClean="0">
                <a:solidFill>
                  <a:schemeClr val="tx1"/>
                </a:solidFill>
                <a:latin typeface="+mn-lt"/>
                <a:ea typeface="+mn-ea"/>
                <a:cs typeface="+mn-cs"/>
              </a:rPr>
              <a:t> USSD.</a:t>
            </a:r>
          </a:p>
          <a:p>
            <a:pPr marL="0" indent="0">
              <a:buFontTx/>
              <a:buNone/>
            </a:pPr>
            <a:r>
              <a:rPr lang="en-US" sz="1200" kern="1200" dirty="0" smtClean="0">
                <a:solidFill>
                  <a:schemeClr val="tx1"/>
                </a:solidFill>
                <a:latin typeface="+mn-lt"/>
                <a:ea typeface="+mn-ea"/>
                <a:cs typeface="+mn-cs"/>
              </a:rPr>
              <a:t>Pour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realisation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ces</a:t>
            </a:r>
            <a:r>
              <a:rPr lang="en-US" sz="1200" kern="1200" baseline="0" dirty="0" smtClean="0">
                <a:solidFill>
                  <a:schemeClr val="tx1"/>
                </a:solidFill>
                <a:latin typeface="+mn-lt"/>
                <a:ea typeface="+mn-ea"/>
                <a:cs typeface="+mn-cs"/>
              </a:rPr>
              <a:t> </a:t>
            </a:r>
            <a:r>
              <a:rPr lang="fr-FR" sz="1200" kern="1200" baseline="0" noProof="0" dirty="0" smtClean="0">
                <a:solidFill>
                  <a:schemeClr val="tx1"/>
                </a:solidFill>
                <a:latin typeface="+mn-lt"/>
                <a:ea typeface="+mn-ea"/>
                <a:cs typeface="+mn-cs"/>
              </a:rPr>
              <a:t>fonctions</a:t>
            </a:r>
            <a:r>
              <a:rPr lang="en-US" sz="1200" kern="1200" baseline="0" dirty="0" smtClean="0">
                <a:solidFill>
                  <a:schemeClr val="tx1"/>
                </a:solidFill>
                <a:latin typeface="+mn-lt"/>
                <a:ea typeface="+mn-ea"/>
                <a:cs typeface="+mn-cs"/>
              </a:rPr>
              <a:t> nous </a:t>
            </a:r>
            <a:r>
              <a:rPr lang="en-US" sz="1200" kern="1200" baseline="0" dirty="0" err="1" smtClean="0">
                <a:solidFill>
                  <a:schemeClr val="tx1"/>
                </a:solidFill>
                <a:latin typeface="+mn-lt"/>
                <a:ea typeface="+mn-ea"/>
                <a:cs typeface="+mn-cs"/>
              </a:rPr>
              <a:t>avons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découper</a:t>
            </a:r>
            <a:r>
              <a:rPr lang="en-US" sz="1200" kern="1200" baseline="0" dirty="0" smtClean="0">
                <a:solidFill>
                  <a:schemeClr val="tx1"/>
                </a:solidFill>
                <a:latin typeface="+mn-lt"/>
                <a:ea typeface="+mn-ea"/>
                <a:cs typeface="+mn-cs"/>
              </a:rPr>
              <a:t> le driver 3G </a:t>
            </a:r>
            <a:r>
              <a:rPr lang="en-US" sz="1200" kern="1200" baseline="0" dirty="0" err="1" smtClean="0">
                <a:solidFill>
                  <a:schemeClr val="tx1"/>
                </a:solidFill>
                <a:latin typeface="+mn-lt"/>
                <a:ea typeface="+mn-ea"/>
                <a:cs typeface="+mn-cs"/>
              </a:rPr>
              <a:t>en</a:t>
            </a:r>
            <a:r>
              <a:rPr lang="en-US" sz="1200" kern="1200" baseline="0" dirty="0" smtClean="0">
                <a:solidFill>
                  <a:schemeClr val="tx1"/>
                </a:solidFill>
                <a:latin typeface="+mn-lt"/>
                <a:ea typeface="+mn-ea"/>
                <a:cs typeface="+mn-cs"/>
              </a:rPr>
              <a:t> 2 sous parties:</a:t>
            </a:r>
          </a:p>
          <a:p>
            <a:pPr marL="171450" indent="-171450">
              <a:buFontTx/>
              <a:buChar char="-"/>
            </a:pPr>
            <a:r>
              <a:rPr lang="en-US" sz="1200" kern="1200" baseline="0" dirty="0" err="1" smtClean="0">
                <a:solidFill>
                  <a:schemeClr val="tx1"/>
                </a:solidFill>
                <a:latin typeface="+mn-lt"/>
                <a:ea typeface="+mn-ea"/>
                <a:cs typeface="+mn-cs"/>
              </a:rPr>
              <a:t>Une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fonction</a:t>
            </a:r>
            <a:r>
              <a:rPr lang="en-US" sz="1200" kern="1200" baseline="0" dirty="0" smtClean="0">
                <a:solidFill>
                  <a:schemeClr val="tx1"/>
                </a:solidFill>
                <a:latin typeface="+mn-lt"/>
                <a:ea typeface="+mn-ea"/>
                <a:cs typeface="+mn-cs"/>
              </a:rPr>
              <a:t> qui </a:t>
            </a:r>
            <a:r>
              <a:rPr lang="en-US" sz="1200" kern="1200" baseline="0" dirty="0" err="1" smtClean="0">
                <a:solidFill>
                  <a:schemeClr val="tx1"/>
                </a:solidFill>
                <a:latin typeface="+mn-lt"/>
                <a:ea typeface="+mn-ea"/>
                <a:cs typeface="+mn-cs"/>
              </a:rPr>
              <a:t>traite</a:t>
            </a:r>
            <a:r>
              <a:rPr lang="en-US" sz="1200" kern="1200" baseline="0" dirty="0" smtClean="0">
                <a:solidFill>
                  <a:schemeClr val="tx1"/>
                </a:solidFill>
                <a:latin typeface="+mn-lt"/>
                <a:ea typeface="+mn-ea"/>
                <a:cs typeface="+mn-cs"/>
              </a:rPr>
              <a:t> les </a:t>
            </a:r>
            <a:r>
              <a:rPr lang="en-US" sz="1200" kern="1200" baseline="0" dirty="0" err="1" smtClean="0">
                <a:solidFill>
                  <a:schemeClr val="tx1"/>
                </a:solidFill>
                <a:latin typeface="+mn-lt"/>
                <a:ea typeface="+mn-ea"/>
                <a:cs typeface="+mn-cs"/>
              </a:rPr>
              <a:t>événements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exterieurs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 la reception d’un </a:t>
            </a:r>
            <a:r>
              <a:rPr lang="en-US" sz="1200" kern="1200" baseline="0" dirty="0" err="1" smtClean="0">
                <a:solidFill>
                  <a:schemeClr val="tx1"/>
                </a:solidFill>
                <a:latin typeface="+mn-lt"/>
                <a:ea typeface="+mn-ea"/>
                <a:cs typeface="+mn-cs"/>
              </a:rPr>
              <a:t>appel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telephonique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ou</a:t>
            </a:r>
            <a:r>
              <a:rPr lang="en-US" sz="1200" kern="1200" baseline="0" dirty="0" smtClean="0">
                <a:solidFill>
                  <a:schemeClr val="tx1"/>
                </a:solidFill>
                <a:latin typeface="+mn-lt"/>
                <a:ea typeface="+mn-ea"/>
                <a:cs typeface="+mn-cs"/>
              </a:rPr>
              <a:t> la reception d’un SMS).</a:t>
            </a:r>
          </a:p>
          <a:p>
            <a:pPr marL="171450" indent="-171450">
              <a:buFontTx/>
              <a:buChar char="-"/>
            </a:pPr>
            <a:r>
              <a:rPr lang="en-US" sz="1200" kern="1200" baseline="0" dirty="0" err="1" smtClean="0">
                <a:solidFill>
                  <a:schemeClr val="tx1"/>
                </a:solidFill>
                <a:latin typeface="+mn-lt"/>
                <a:ea typeface="+mn-ea"/>
                <a:cs typeface="+mn-cs"/>
              </a:rPr>
              <a:t>Une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fonction</a:t>
            </a:r>
            <a:r>
              <a:rPr lang="en-US" sz="1200" kern="1200" baseline="0" dirty="0" smtClean="0">
                <a:solidFill>
                  <a:schemeClr val="tx1"/>
                </a:solidFill>
                <a:latin typeface="+mn-lt"/>
                <a:ea typeface="+mn-ea"/>
                <a:cs typeface="+mn-cs"/>
              </a:rPr>
              <a:t> qui </a:t>
            </a:r>
            <a:r>
              <a:rPr lang="en-US" sz="1200" kern="1200" baseline="0" dirty="0" err="1" smtClean="0">
                <a:solidFill>
                  <a:schemeClr val="tx1"/>
                </a:solidFill>
                <a:latin typeface="+mn-lt"/>
                <a:ea typeface="+mn-ea"/>
                <a:cs typeface="+mn-cs"/>
              </a:rPr>
              <a:t>réalise</a:t>
            </a:r>
            <a:r>
              <a:rPr lang="en-US" sz="1200" kern="1200" baseline="0" dirty="0" smtClean="0">
                <a:solidFill>
                  <a:schemeClr val="tx1"/>
                </a:solidFill>
                <a:latin typeface="+mn-lt"/>
                <a:ea typeface="+mn-ea"/>
                <a:cs typeface="+mn-cs"/>
              </a:rPr>
              <a:t> la configuration </a:t>
            </a:r>
            <a:r>
              <a:rPr lang="en-US" sz="1200" kern="1200" baseline="0" dirty="0" err="1" smtClean="0">
                <a:solidFill>
                  <a:schemeClr val="tx1"/>
                </a:solidFill>
                <a:latin typeface="+mn-lt"/>
                <a:ea typeface="+mn-ea"/>
                <a:cs typeface="+mn-cs"/>
              </a:rPr>
              <a:t>d’une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fonctionalité</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l’envoi</a:t>
            </a:r>
            <a:r>
              <a:rPr lang="en-US" sz="1200" kern="1200" baseline="0" dirty="0" smtClean="0">
                <a:solidFill>
                  <a:schemeClr val="tx1"/>
                </a:solidFill>
                <a:latin typeface="+mn-lt"/>
                <a:ea typeface="+mn-ea"/>
                <a:cs typeface="+mn-cs"/>
              </a:rPr>
              <a:t> d’un SMS, </a:t>
            </a:r>
            <a:r>
              <a:rPr lang="en-US" sz="1200" kern="1200" baseline="0" dirty="0" err="1" smtClean="0">
                <a:solidFill>
                  <a:schemeClr val="tx1"/>
                </a:solidFill>
                <a:latin typeface="+mn-lt"/>
                <a:ea typeface="+mn-ea"/>
                <a:cs typeface="+mn-cs"/>
              </a:rPr>
              <a:t>realisation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appel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telephonique</a:t>
            </a:r>
            <a:r>
              <a:rPr lang="en-US" sz="1200" kern="1200" baseline="0" dirty="0" smtClean="0">
                <a:solidFill>
                  <a:schemeClr val="tx1"/>
                </a:solidFill>
                <a:latin typeface="+mn-lt"/>
                <a:ea typeface="+mn-ea"/>
                <a:cs typeface="+mn-cs"/>
              </a:rPr>
              <a:t>, envoi MMS, envoi Mail, </a:t>
            </a:r>
            <a:r>
              <a:rPr lang="en-US" sz="1200" kern="1200" baseline="0" dirty="0" err="1" smtClean="0">
                <a:solidFill>
                  <a:schemeClr val="tx1"/>
                </a:solidFill>
                <a:latin typeface="+mn-lt"/>
                <a:ea typeface="+mn-ea"/>
                <a:cs typeface="+mn-cs"/>
              </a:rPr>
              <a:t>etc</a:t>
            </a:r>
            <a:r>
              <a:rPr lang="en-US" sz="1200" kern="1200" baseline="0" dirty="0" smtClean="0">
                <a:solidFill>
                  <a:schemeClr val="tx1"/>
                </a:solidFill>
                <a:latin typeface="+mn-lt"/>
                <a:ea typeface="+mn-ea"/>
                <a:cs typeface="+mn-cs"/>
              </a:rPr>
              <a:t>).</a:t>
            </a:r>
          </a:p>
          <a:p>
            <a:pPr marL="0" indent="0">
              <a:buFontTx/>
              <a:buNone/>
            </a:pPr>
            <a:endParaRPr lang="en-US" sz="1200" kern="1200" baseline="0" dirty="0" smtClean="0">
              <a:solidFill>
                <a:schemeClr val="tx1"/>
              </a:solidFill>
              <a:latin typeface="+mn-lt"/>
              <a:ea typeface="+mn-ea"/>
              <a:cs typeface="+mn-cs"/>
            </a:endParaRPr>
          </a:p>
          <a:p>
            <a:pPr marL="171450" indent="-171450">
              <a:buFontTx/>
              <a:buChar char="-"/>
            </a:pPr>
            <a:endParaRPr lang="fr-FR" sz="2000" kern="1200" baseline="0" dirty="0" smtClean="0">
              <a:ln w="0"/>
              <a:solidFill>
                <a:schemeClr val="tx2">
                  <a:lumMod val="75000"/>
                </a:schemeClr>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7</a:t>
            </a:fld>
            <a:endParaRPr lang="fr-FR"/>
          </a:p>
        </p:txBody>
      </p:sp>
    </p:spTree>
    <p:extLst>
      <p:ext uri="{BB962C8B-B14F-4D97-AF65-F5344CB8AC3E}">
        <p14:creationId xmlns:p14="http://schemas.microsoft.com/office/powerpoint/2010/main" xmlns="" val="136139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Mettre l’organigramme de cette</a:t>
            </a:r>
            <a:r>
              <a:rPr lang="fr-FR" b="0" baseline="0" dirty="0" smtClean="0"/>
              <a:t> partie suivi d’une description de réception d’un SMS.</a:t>
            </a:r>
            <a:endParaRPr lang="fr-FR" b="0"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8</a:t>
            </a:fld>
            <a:endParaRPr lang="fr-FR"/>
          </a:p>
        </p:txBody>
      </p:sp>
    </p:spTree>
    <p:extLst>
      <p:ext uri="{BB962C8B-B14F-4D97-AF65-F5344CB8AC3E}">
        <p14:creationId xmlns:p14="http://schemas.microsoft.com/office/powerpoint/2010/main" xmlns="" val="109374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Mettre l’organigramme de cette</a:t>
            </a:r>
            <a:r>
              <a:rPr lang="fr-FR" b="0" baseline="0" dirty="0" smtClean="0"/>
              <a:t> partie suivi d’un exemple de réalisation d’une fonctionnalité simple.</a:t>
            </a:r>
            <a:endParaRPr lang="fr-FR" b="0"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9</a:t>
            </a:fld>
            <a:endParaRPr lang="fr-FR"/>
          </a:p>
        </p:txBody>
      </p:sp>
    </p:spTree>
    <p:extLst>
      <p:ext uri="{BB962C8B-B14F-4D97-AF65-F5344CB8AC3E}">
        <p14:creationId xmlns:p14="http://schemas.microsoft.com/office/powerpoint/2010/main" xmlns="" val="169361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D5DF3F18-832D-418E-8B78-A53BD1734583}" type="datetime1">
              <a:rPr lang="en-US" smtClean="0"/>
              <a:pPr/>
              <a:t>6/23/2016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Imag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 y="0"/>
            <a:ext cx="9241111" cy="6858000"/>
          </a:xfrm>
          <a:prstGeom prst="rect">
            <a:avLst/>
          </a:prstGeom>
        </p:spPr>
      </p:pic>
      <p:sp>
        <p:nvSpPr>
          <p:cNvPr id="8" name="Rectangle 7"/>
          <p:cNvSpPr/>
          <p:nvPr userDrawn="1"/>
        </p:nvSpPr>
        <p:spPr>
          <a:xfrm>
            <a:off x="0" y="0"/>
            <a:ext cx="9241110" cy="6858000"/>
          </a:xfrm>
          <a:prstGeom prst="rect">
            <a:avLst/>
          </a:prstGeom>
          <a:solidFill>
            <a:schemeClr val="tx2">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0A5A017-03AB-4DD1-B9C8-33A783EFC0E0}" type="datetime1">
              <a:rPr lang="en-US" smtClean="0"/>
              <a:pPr/>
              <a:t>6/23/2016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E7B95E74-C490-48C9-A4BD-AF70C8FB0321}" type="datetime1">
              <a:rPr lang="en-US" smtClean="0"/>
              <a:pPr/>
              <a:t>6/23/2016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D5DF3F18-832D-418E-8B78-A53BD1734583}"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pic>
        <p:nvPicPr>
          <p:cNvPr id="7" name="Imag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 y="0"/>
            <a:ext cx="9241111" cy="6858000"/>
          </a:xfrm>
          <a:prstGeom prst="rect">
            <a:avLst/>
          </a:prstGeom>
        </p:spPr>
      </p:pic>
      <p:sp>
        <p:nvSpPr>
          <p:cNvPr id="8" name="Rectangle 7"/>
          <p:cNvSpPr/>
          <p:nvPr userDrawn="1"/>
        </p:nvSpPr>
        <p:spPr>
          <a:xfrm>
            <a:off x="0" y="0"/>
            <a:ext cx="9241110" cy="6858000"/>
          </a:xfrm>
          <a:prstGeom prst="rect">
            <a:avLst/>
          </a:prstGeom>
          <a:solidFill>
            <a:schemeClr val="tx2">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xmlns="" val="2272981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34586AE4-0D75-49B6-8BEC-7B8787F8174E}"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2462759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C679CEF-F149-4D53-BA7B-F5A77422A402}"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2831817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34DF300C-655F-4292-B867-0F9BE66BB7E3}" type="datetime1">
              <a:rPr lang="en-US" smtClean="0">
                <a:solidFill>
                  <a:prstClr val="black">
                    <a:tint val="75000"/>
                  </a:prstClr>
                </a:solidFill>
              </a:rPr>
              <a:pPr/>
              <a:t>6/23/2016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3050029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53BFAB5D-ACFE-4DBB-9B10-15171065010E}" type="datetime1">
              <a:rPr lang="en-US" smtClean="0">
                <a:solidFill>
                  <a:prstClr val="black">
                    <a:tint val="75000"/>
                  </a:prstClr>
                </a:solidFill>
              </a:rPr>
              <a:pPr/>
              <a:t>6/23/2016</a:t>
            </a:fld>
            <a:endParaRPr lang="fr-BE">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214758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2E65A2CF-2D25-40C3-B2EA-65C119032643}" type="datetime1">
              <a:rPr lang="en-US" smtClean="0">
                <a:solidFill>
                  <a:prstClr val="black">
                    <a:tint val="75000"/>
                  </a:prstClr>
                </a:solidFill>
              </a:rPr>
              <a:pPr/>
              <a:t>6/23/2016</a:t>
            </a:fld>
            <a:endParaRPr lang="fr-BE">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3519446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13FE59D-2A28-4356-B4B4-DCAE400CD1EA}" type="datetime1">
              <a:rPr lang="en-US" smtClean="0">
                <a:solidFill>
                  <a:prstClr val="black">
                    <a:tint val="75000"/>
                  </a:prstClr>
                </a:solidFill>
              </a:rPr>
              <a:pPr/>
              <a:t>6/23/2016</a:t>
            </a:fld>
            <a:endParaRPr lang="fr-BE">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3238755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5C719AA-E9F5-47A9-9601-57CF42631064}" type="datetime1">
              <a:rPr lang="en-US" smtClean="0">
                <a:solidFill>
                  <a:prstClr val="black">
                    <a:tint val="75000"/>
                  </a:prstClr>
                </a:solidFill>
              </a:rPr>
              <a:pPr/>
              <a:t>6/23/2016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191186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34586AE4-0D75-49B6-8BEC-7B8787F8174E}" type="datetime1">
              <a:rPr lang="en-US" smtClean="0"/>
              <a:pPr/>
              <a:t>6/23/2016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7D3922ED-00D9-49B7-B0AF-6165A630D18E}" type="datetime1">
              <a:rPr lang="en-US" smtClean="0">
                <a:solidFill>
                  <a:prstClr val="black">
                    <a:tint val="75000"/>
                  </a:prstClr>
                </a:solidFill>
              </a:rPr>
              <a:pPr/>
              <a:t>6/23/2016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3025826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0A5A017-03AB-4DD1-B9C8-33A783EFC0E0}"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2071401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E7B95E74-C490-48C9-A4BD-AF70C8FB0321}"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2612549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C679CEF-F149-4D53-BA7B-F5A77422A402}" type="datetime1">
              <a:rPr lang="en-US" smtClean="0"/>
              <a:pPr/>
              <a:t>6/23/2016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34DF300C-655F-4292-B867-0F9BE66BB7E3}" type="datetime1">
              <a:rPr lang="en-US" smtClean="0"/>
              <a:pPr/>
              <a:t>6/23/2016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53BFAB5D-ACFE-4DBB-9B10-15171065010E}" type="datetime1">
              <a:rPr lang="en-US" smtClean="0"/>
              <a:pPr/>
              <a:t>6/23/2016</a:t>
            </a:fld>
            <a:endParaRPr lang="fr-BE"/>
          </a:p>
        </p:txBody>
      </p:sp>
      <p:sp>
        <p:nvSpPr>
          <p:cNvPr id="8" name="Espace réservé du pied de page 7"/>
          <p:cNvSpPr>
            <a:spLocks noGrp="1"/>
          </p:cNvSpPr>
          <p:nvPr>
            <p:ph type="ftr" sz="quarter" idx="11"/>
          </p:nvPr>
        </p:nvSpPr>
        <p:spPr/>
        <p:txBody>
          <a:bodyPr/>
          <a:lstStyle/>
          <a:p>
            <a:r>
              <a:rPr lang="fr-FR" smtClean="0"/>
              <a:t>Projet de Fin d’Etudes, Mohamed Amine Barrak, ISI, 2013 </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2E65A2CF-2D25-40C3-B2EA-65C119032643}" type="datetime1">
              <a:rPr lang="en-US" smtClean="0"/>
              <a:pPr/>
              <a:t>6/23/2016</a:t>
            </a:fld>
            <a:endParaRPr lang="fr-BE"/>
          </a:p>
        </p:txBody>
      </p:sp>
      <p:sp>
        <p:nvSpPr>
          <p:cNvPr id="4" name="Espace réservé du pied de page 3"/>
          <p:cNvSpPr>
            <a:spLocks noGrp="1"/>
          </p:cNvSpPr>
          <p:nvPr>
            <p:ph type="ftr" sz="quarter" idx="11"/>
          </p:nvPr>
        </p:nvSpPr>
        <p:spPr/>
        <p:txBody>
          <a:bodyPr/>
          <a:lstStyle/>
          <a:p>
            <a:r>
              <a:rPr lang="fr-FR" smtClean="0"/>
              <a:t>Projet de Fin d’Etudes, Mohamed Amine Barrak, ISI, 2013 </a:t>
            </a:r>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13FE59D-2A28-4356-B4B4-DCAE400CD1EA}" type="datetime1">
              <a:rPr lang="en-US" smtClean="0"/>
              <a:pPr/>
              <a:t>6/23/2016</a:t>
            </a:fld>
            <a:endParaRPr lang="fr-BE"/>
          </a:p>
        </p:txBody>
      </p:sp>
      <p:sp>
        <p:nvSpPr>
          <p:cNvPr id="3" name="Espace réservé du pied de page 2"/>
          <p:cNvSpPr>
            <a:spLocks noGrp="1"/>
          </p:cNvSpPr>
          <p:nvPr>
            <p:ph type="ftr" sz="quarter" idx="11"/>
          </p:nvPr>
        </p:nvSpPr>
        <p:spPr/>
        <p:txBody>
          <a:bodyPr/>
          <a:lstStyle/>
          <a:p>
            <a:r>
              <a:rPr lang="fr-FR" smtClean="0"/>
              <a:t>Projet de Fin d’Etudes, Mohamed Amine Barrak, ISI, 2013 </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5C719AA-E9F5-47A9-9601-57CF42631064}" type="datetime1">
              <a:rPr lang="en-US" smtClean="0"/>
              <a:pPr/>
              <a:t>6/23/2016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7D3922ED-00D9-49B7-B0AF-6165A630D18E}" type="datetime1">
              <a:rPr lang="en-US" smtClean="0"/>
              <a:pPr/>
              <a:t>6/23/2016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4F839-8D99-47DB-A4DF-DAB5B23B3C1A}" type="datetime1">
              <a:rPr lang="en-US" smtClean="0"/>
              <a:pPr/>
              <a:t>6/23/2016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Projet de Fin d’Etudes, Mohamed Amine Barrak, ISI, 2013 </a:t>
            </a:r>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4F839-8D99-47DB-A4DF-DAB5B23B3C1A}" type="datetime1">
              <a:rPr lang="en-US" smtClean="0">
                <a:solidFill>
                  <a:prstClr val="black">
                    <a:tint val="75000"/>
                  </a:prstClr>
                </a:solidFill>
              </a:rPr>
              <a:pPr/>
              <a:t>6/23/2016</a:t>
            </a:fld>
            <a:endParaRPr lang="fr-BE">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solidFill>
                  <a:prstClr val="black">
                    <a:tint val="75000"/>
                  </a:prstClr>
                </a:solidFill>
              </a:rPr>
              <a:t>Projet de Fin d’Etudes, Mohamed Amine Barrak, ISI, 2013 </a:t>
            </a:r>
            <a:endParaRPr lang="fr-BE">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xmlns="" val="1082482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png"/><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6.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oleObject" Target="../embeddings/oleObject13.bin"/><Relationship Id="rId10" Type="http://schemas.openxmlformats.org/officeDocument/2006/relationships/oleObject" Target="../embeddings/oleObject18.bin"/><Relationship Id="rId4" Type="http://schemas.openxmlformats.org/officeDocument/2006/relationships/oleObject" Target="../embeddings/oleObject12.bin"/><Relationship Id="rId9"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cafesciencedundee.co.uk/wp-content/uploads/2011/09/digital_eye.jpe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3" Type="http://schemas.openxmlformats.org/officeDocument/2006/relationships/slideLayout" Target="../slideLayouts/slideLayout2.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oleObject" Target="../embeddings/oleObject1.bin"/><Relationship Id="rId10" Type="http://schemas.openxmlformats.org/officeDocument/2006/relationships/oleObject" Target="../embeddings/oleObject6.bin"/><Relationship Id="rId4" Type="http://schemas.openxmlformats.org/officeDocument/2006/relationships/notesSlide" Target="../notesSlides/notesSlide4.xml"/><Relationship Id="rId9" Type="http://schemas.openxmlformats.org/officeDocument/2006/relationships/oleObject" Target="../embeddings/oleObject5.bin"/><Relationship Id="rId14"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oleObject" Target="../embeddings/oleObject10.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png"/><Relationship Id="rId3" Type="http://schemas.openxmlformats.org/officeDocument/2006/relationships/notesSlide" Target="../notesSlides/notesSlide8.xml"/><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notesSlide" Target="../notesSlides/notesSlide9.xml"/><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5.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145" y="6525344"/>
            <a:ext cx="9244969" cy="369332"/>
          </a:xfrm>
          <a:prstGeom prst="rect">
            <a:avLst/>
          </a:prstGeom>
        </p:spPr>
        <p:txBody>
          <a:bodyPr wrap="square">
            <a:spAutoFit/>
          </a:bodyPr>
          <a:lstStyle/>
          <a:p>
            <a:pPr algn="r"/>
            <a:r>
              <a:rPr lang="fr-FR" b="1" dirty="0" smtClean="0">
                <a:ln w="0"/>
                <a:solidFill>
                  <a:prstClr val="white"/>
                </a:solidFill>
              </a:rPr>
              <a:t>24 Juin</a:t>
            </a:r>
            <a:r>
              <a:rPr lang="en-US" b="1" dirty="0" smtClean="0">
                <a:ln w="0"/>
                <a:solidFill>
                  <a:prstClr val="white"/>
                </a:solidFill>
              </a:rPr>
              <a:t>, 2016</a:t>
            </a:r>
            <a:endParaRPr lang="en-US" b="1" dirty="0">
              <a:ln w="0"/>
              <a:solidFill>
                <a:prstClr val="white"/>
              </a:solidFill>
            </a:endParaRPr>
          </a:p>
        </p:txBody>
      </p:sp>
      <p:sp>
        <p:nvSpPr>
          <p:cNvPr id="14" name="ZoneTexte 13"/>
          <p:cNvSpPr txBox="1"/>
          <p:nvPr/>
        </p:nvSpPr>
        <p:spPr>
          <a:xfrm>
            <a:off x="305310" y="5048016"/>
            <a:ext cx="5055079" cy="1477328"/>
          </a:xfrm>
          <a:prstGeom prst="rect">
            <a:avLst/>
          </a:prstGeom>
          <a:noFill/>
        </p:spPr>
        <p:txBody>
          <a:bodyPr wrap="square" rtlCol="0">
            <a:spAutoFit/>
          </a:bodyPr>
          <a:lstStyle/>
          <a:p>
            <a:pPr algn="just"/>
            <a:r>
              <a:rPr lang="fr-FR" b="1" cap="all" dirty="0" smtClean="0">
                <a:ln w="0"/>
                <a:solidFill>
                  <a:prstClr val="white"/>
                </a:solidFill>
                <a:effectLst>
                  <a:reflection blurRad="12700" stA="50000" endPos="50000" dist="5000" dir="5400000" sy="-100000" rotWithShape="0"/>
                </a:effectLst>
              </a:rPr>
              <a:t>Encadrants</a:t>
            </a:r>
            <a:r>
              <a:rPr lang="fr-FR" b="1" dirty="0" smtClean="0">
                <a:solidFill>
                  <a:srgbClr val="3366FF"/>
                </a:solidFill>
                <a:ea typeface="Times New Roman" pitchFamily="18" charset="0"/>
                <a:cs typeface="Times New Roman" pitchFamily="18" charset="0"/>
              </a:rPr>
              <a:t> </a:t>
            </a:r>
          </a:p>
          <a:p>
            <a:pPr algn="just"/>
            <a:r>
              <a:rPr lang="fr-FR" sz="2400" b="1" i="1" dirty="0" smtClean="0">
                <a:solidFill>
                  <a:srgbClr val="3366FF"/>
                </a:solidFill>
                <a:cs typeface="Times New Roman" pitchFamily="18" charset="0"/>
              </a:rPr>
              <a:t>	</a:t>
            </a:r>
            <a:r>
              <a:rPr lang="fr-FR" sz="2400" b="1" i="1" dirty="0" smtClean="0">
                <a:solidFill>
                  <a:prstClr val="white"/>
                </a:solidFill>
              </a:rPr>
              <a:t>Monsieur Walid BARREH 		Monsieur </a:t>
            </a:r>
            <a:r>
              <a:rPr lang="fr-FR" sz="2400" b="1" i="1" dirty="0" err="1" smtClean="0">
                <a:solidFill>
                  <a:prstClr val="white"/>
                </a:solidFill>
              </a:rPr>
              <a:t>Haithem</a:t>
            </a:r>
            <a:r>
              <a:rPr lang="fr-FR" sz="2400" b="1" i="1" dirty="0" smtClean="0">
                <a:solidFill>
                  <a:prstClr val="white"/>
                </a:solidFill>
              </a:rPr>
              <a:t> SEKRI		Madame </a:t>
            </a:r>
            <a:r>
              <a:rPr lang="fr-FR" sz="2400" b="1" i="1" dirty="0" err="1" smtClean="0">
                <a:solidFill>
                  <a:prstClr val="white"/>
                </a:solidFill>
              </a:rPr>
              <a:t>Hanene</a:t>
            </a:r>
            <a:r>
              <a:rPr lang="fr-FR" sz="2400" b="1" i="1" dirty="0" smtClean="0">
                <a:solidFill>
                  <a:prstClr val="white"/>
                </a:solidFill>
              </a:rPr>
              <a:t> Ben FRADJ</a:t>
            </a:r>
            <a:endParaRPr lang="fr-FR" sz="2400" b="1" i="1" dirty="0">
              <a:solidFill>
                <a:prstClr val="white"/>
              </a:solidFill>
            </a:endParaRPr>
          </a:p>
        </p:txBody>
      </p:sp>
      <p:pic>
        <p:nvPicPr>
          <p:cNvPr id="15" name="Picture 2" descr="D:\Mes documents\Mortadha\Projets\PFE by MAMD\PFE Yosra et Tasnim\RapportPFEfinal\RapportPFEfinal\RapportPFE\isi.png"/>
          <p:cNvPicPr>
            <a:picLocks noChangeAspect="1" noChangeArrowheads="1"/>
          </p:cNvPicPr>
          <p:nvPr/>
        </p:nvPicPr>
        <p:blipFill>
          <a:blip r:embed="rId3" cstate="print"/>
          <a:srcRect/>
          <a:stretch>
            <a:fillRect/>
          </a:stretch>
        </p:blipFill>
        <p:spPr bwMode="auto">
          <a:xfrm>
            <a:off x="211946" y="155256"/>
            <a:ext cx="2077972" cy="879565"/>
          </a:xfrm>
          <a:prstGeom prst="rect">
            <a:avLst/>
          </a:prstGeom>
          <a:noFill/>
        </p:spPr>
      </p:pic>
      <p:pic>
        <p:nvPicPr>
          <p:cNvPr id="11" name="Image 10" descr="C:\Users\amine\Desktop\comelit project\crbst_7213.gif"/>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66731" y="157855"/>
            <a:ext cx="2046396" cy="879565"/>
          </a:xfrm>
          <a:prstGeom prst="rect">
            <a:avLst/>
          </a:prstGeom>
          <a:noFill/>
          <a:ln>
            <a:noFill/>
          </a:ln>
        </p:spPr>
      </p:pic>
      <p:sp>
        <p:nvSpPr>
          <p:cNvPr id="13" name="ZoneTexte 12"/>
          <p:cNvSpPr txBox="1"/>
          <p:nvPr/>
        </p:nvSpPr>
        <p:spPr>
          <a:xfrm>
            <a:off x="296346" y="4145523"/>
            <a:ext cx="5319937" cy="738664"/>
          </a:xfrm>
          <a:prstGeom prst="rect">
            <a:avLst/>
          </a:prstGeom>
          <a:noFill/>
        </p:spPr>
        <p:txBody>
          <a:bodyPr wrap="square" rtlCol="0">
            <a:spAutoFit/>
          </a:bodyPr>
          <a:lstStyle/>
          <a:p>
            <a:r>
              <a:rPr lang="fr-FR" b="1" cap="all" dirty="0">
                <a:ln w="0"/>
                <a:solidFill>
                  <a:prstClr val="white"/>
                </a:solidFill>
                <a:effectLst>
                  <a:reflection blurRad="12700" stA="50000" endPos="50000" dist="5000" dir="5400000" sy="-100000" rotWithShape="0"/>
                </a:effectLst>
              </a:rPr>
              <a:t>Réalisé </a:t>
            </a:r>
            <a:r>
              <a:rPr lang="fr-FR" b="1" cap="all" dirty="0" smtClean="0">
                <a:ln w="0"/>
                <a:solidFill>
                  <a:prstClr val="white"/>
                </a:solidFill>
                <a:effectLst>
                  <a:reflection blurRad="12700" stA="50000" endPos="50000" dist="5000" dir="5400000" sy="-100000" rotWithShape="0"/>
                </a:effectLst>
              </a:rPr>
              <a:t>par</a:t>
            </a:r>
          </a:p>
          <a:p>
            <a:r>
              <a:rPr lang="fr-FR" sz="2400" b="1" i="1" dirty="0" smtClean="0">
                <a:solidFill>
                  <a:prstClr val="white"/>
                </a:solidFill>
                <a:cs typeface="Times New Roman" pitchFamily="18" charset="0"/>
              </a:rPr>
              <a:t>	</a:t>
            </a:r>
            <a:r>
              <a:rPr lang="fr-FR" sz="2400" b="1" i="1" dirty="0" err="1" smtClean="0">
                <a:solidFill>
                  <a:prstClr val="white"/>
                </a:solidFill>
                <a:cs typeface="Times New Roman" pitchFamily="18" charset="0"/>
              </a:rPr>
              <a:t>Barrak</a:t>
            </a:r>
            <a:r>
              <a:rPr lang="fr-FR" sz="2400" b="1" i="1" dirty="0" smtClean="0">
                <a:solidFill>
                  <a:prstClr val="white"/>
                </a:solidFill>
                <a:cs typeface="Times New Roman" pitchFamily="18" charset="0"/>
              </a:rPr>
              <a:t> Mohamed Amine</a:t>
            </a:r>
          </a:p>
        </p:txBody>
      </p:sp>
      <p:sp>
        <p:nvSpPr>
          <p:cNvPr id="16" name="Rectangle 15"/>
          <p:cNvSpPr/>
          <p:nvPr/>
        </p:nvSpPr>
        <p:spPr>
          <a:xfrm>
            <a:off x="211946" y="1124744"/>
            <a:ext cx="9112582" cy="769441"/>
          </a:xfrm>
          <a:prstGeom prst="rect">
            <a:avLst/>
          </a:prstGeom>
        </p:spPr>
        <p:txBody>
          <a:bodyPr wrap="square">
            <a:spAutoFit/>
          </a:bodyPr>
          <a:lstStyle/>
          <a:p>
            <a:pPr algn="ctr"/>
            <a:r>
              <a:rPr lang="fr-FR" sz="2400" b="1" dirty="0" smtClean="0">
                <a:solidFill>
                  <a:schemeClr val="bg1"/>
                </a:solidFill>
              </a:rPr>
              <a:t>Diplôme Nationale d’</a:t>
            </a:r>
            <a:r>
              <a:rPr lang="fr-FR" sz="2400" b="1" dirty="0">
                <a:solidFill>
                  <a:schemeClr val="bg1"/>
                </a:solidFill>
              </a:rPr>
              <a:t>I</a:t>
            </a:r>
            <a:r>
              <a:rPr lang="fr-FR" sz="2400" b="1" dirty="0" smtClean="0">
                <a:solidFill>
                  <a:schemeClr val="bg1"/>
                </a:solidFill>
              </a:rPr>
              <a:t>ngénieur en Science Appliqué et Technologique</a:t>
            </a:r>
            <a:endParaRPr lang="fr-FR" sz="2400" b="1" dirty="0">
              <a:solidFill>
                <a:schemeClr val="bg1"/>
              </a:solidFill>
            </a:endParaRPr>
          </a:p>
          <a:p>
            <a:pPr algn="ctr"/>
            <a:r>
              <a:rPr lang="fr-FR" sz="2000" b="1" dirty="0" smtClean="0">
                <a:solidFill>
                  <a:schemeClr val="bg1"/>
                </a:solidFill>
              </a:rPr>
              <a:t>Spécialité</a:t>
            </a:r>
            <a:r>
              <a:rPr lang="fr-FR" sz="2000" b="1" dirty="0">
                <a:solidFill>
                  <a:schemeClr val="bg1"/>
                </a:solidFill>
              </a:rPr>
              <a:t> : </a:t>
            </a:r>
            <a:r>
              <a:rPr lang="fr-FR" sz="2000" b="1" dirty="0" smtClean="0">
                <a:solidFill>
                  <a:schemeClr val="bg1"/>
                </a:solidFill>
              </a:rPr>
              <a:t>Génie Informatique des Systèmes Industriels</a:t>
            </a:r>
            <a:endParaRPr lang="fr-FR" sz="2000" b="1" dirty="0">
              <a:solidFill>
                <a:schemeClr val="bg1"/>
              </a:solidFill>
            </a:endParaRPr>
          </a:p>
        </p:txBody>
      </p:sp>
      <p:sp>
        <p:nvSpPr>
          <p:cNvPr id="17" name="Titre 1"/>
          <p:cNvSpPr>
            <a:spLocks noGrp="1"/>
          </p:cNvSpPr>
          <p:nvPr>
            <p:ph type="ctrTitle"/>
          </p:nvPr>
        </p:nvSpPr>
        <p:spPr>
          <a:xfrm>
            <a:off x="15145" y="2134600"/>
            <a:ext cx="9128855" cy="1800000"/>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fr-FR" sz="3200" b="1" dirty="0" smtClean="0">
                <a:ln w="10541" cmpd="sng">
                  <a:noFill/>
                  <a:prstDash val="solid"/>
                </a:ln>
                <a:solidFill>
                  <a:schemeClr val="bg1"/>
                </a:solidFill>
                <a:latin typeface="Times New Roman" pitchFamily="18" charset="0"/>
                <a:cs typeface="Times New Roman" pitchFamily="18" charset="0"/>
              </a:rPr>
              <a:t>Conception et développement d’un Driver de module 3G avec les services Push Notification et SMS contrôle pour un système d’alarme</a:t>
            </a:r>
            <a:endParaRPr lang="fr-FR" sz="3200" b="1" dirty="0">
              <a:ln w="10541" cmpd="sng">
                <a:noFill/>
                <a:prstDash val="solid"/>
              </a:ln>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9317808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 Service Contrôle SMS</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88020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dirty="0">
                  <a:solidFill>
                    <a:schemeClr val="tx2">
                      <a:lumMod val="40000"/>
                      <a:lumOff val="60000"/>
                    </a:schemeClr>
                  </a:solidFill>
                </a:rPr>
                <a:t>Driver 3G</a:t>
              </a:r>
            </a:p>
            <a:p>
              <a:pPr>
                <a:spcBef>
                  <a:spcPts val="600"/>
                </a:spcBef>
              </a:pPr>
              <a:r>
                <a:rPr lang="fr-FR" sz="2000" b="1" u="sng" dirty="0">
                  <a:solidFill>
                    <a:schemeClr val="tx2">
                      <a:lumMod val="75000"/>
                    </a:schemeClr>
                  </a:solidFill>
                </a:rPr>
                <a:t>Service Contrôle SMS</a:t>
              </a:r>
            </a:p>
            <a:p>
              <a:pPr>
                <a:spcBef>
                  <a:spcPts val="600"/>
                </a:spcBef>
              </a:pPr>
              <a:r>
                <a:rPr lang="fr-FR" dirty="0" smtClean="0">
                  <a:solidFill>
                    <a:schemeClr val="tx2">
                      <a:lumMod val="40000"/>
                      <a:lumOff val="60000"/>
                    </a:schemeClr>
                  </a:solidFill>
                </a:rPr>
                <a:t>Push Notification</a:t>
              </a:r>
              <a:endParaRPr lang="fr-FR" dirty="0">
                <a:solidFill>
                  <a:schemeClr val="tx2">
                    <a:lumMod val="40000"/>
                    <a:lumOff val="60000"/>
                  </a:schemeClr>
                </a:solidFill>
              </a:endParaRPr>
            </a:p>
          </p:txBody>
        </p:sp>
      </p:grpSp>
    </p:spTree>
    <p:extLst>
      <p:ext uri="{BB962C8B-B14F-4D97-AF65-F5344CB8AC3E}">
        <p14:creationId xmlns:p14="http://schemas.microsoft.com/office/powerpoint/2010/main" xmlns="" val="3668598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11</a:t>
            </a:fld>
            <a:r>
              <a:rPr lang="fr-BE" dirty="0" smtClean="0">
                <a:solidFill>
                  <a:schemeClr val="tx2">
                    <a:lumMod val="75000"/>
                  </a:schemeClr>
                </a:solidFill>
              </a:rPr>
              <a:t>/17</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du Service Contrôle SMS</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61774"/>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400" b="1" u="sng" dirty="0" smtClean="0">
                <a:solidFill>
                  <a:schemeClr val="tx2">
                    <a:lumMod val="75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14" name="Espace réservé du contenu 3"/>
          <p:cNvSpPr txBox="1">
            <a:spLocks/>
          </p:cNvSpPr>
          <p:nvPr/>
        </p:nvSpPr>
        <p:spPr>
          <a:xfrm>
            <a:off x="467543" y="1275535"/>
            <a:ext cx="8229600" cy="40530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SMS contrôle est utile pour contrôler le produit alarme.</a:t>
            </a:r>
          </a:p>
          <a:p>
            <a:r>
              <a:rPr lang="fr-FR" sz="2000" dirty="0" smtClean="0">
                <a:ln w="0"/>
                <a:solidFill>
                  <a:schemeClr val="tx2">
                    <a:lumMod val="75000"/>
                  </a:schemeClr>
                </a:solidFill>
              </a:rPr>
              <a:t>Il fonctionne via l’envoi et la réception des SMS sous le format suivant:</a:t>
            </a:r>
          </a:p>
          <a:p>
            <a:pPr lvl="1"/>
            <a:r>
              <a:rPr lang="fr-FR" sz="1600" b="1" dirty="0">
                <a:solidFill>
                  <a:schemeClr val="tx2">
                    <a:lumMod val="75000"/>
                  </a:schemeClr>
                </a:solidFill>
              </a:rPr>
              <a:t>Question: « code action attribut » </a:t>
            </a:r>
          </a:p>
          <a:p>
            <a:pPr lvl="1"/>
            <a:r>
              <a:rPr lang="fr-FR" sz="1600" b="1" dirty="0">
                <a:solidFill>
                  <a:schemeClr val="tx2">
                    <a:lumMod val="75000"/>
                  </a:schemeClr>
                </a:solidFill>
              </a:rPr>
              <a:t>Réponse: « action: réponse » </a:t>
            </a:r>
            <a:endParaRPr lang="fr-FR" sz="1600" b="1" dirty="0" smtClean="0">
              <a:solidFill>
                <a:schemeClr val="tx2">
                  <a:lumMod val="7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2440" y="3714750"/>
            <a:ext cx="4524959" cy="2569592"/>
          </a:xfrm>
          <a:prstGeom prst="rect">
            <a:avLst/>
          </a:prstGeom>
        </p:spPr>
      </p:pic>
      <p:sp>
        <p:nvSpPr>
          <p:cNvPr id="19" name="Espace réservé du contenu 3"/>
          <p:cNvSpPr txBox="1">
            <a:spLocks/>
          </p:cNvSpPr>
          <p:nvPr/>
        </p:nvSpPr>
        <p:spPr>
          <a:xfrm>
            <a:off x="474490" y="1277240"/>
            <a:ext cx="8229600" cy="26334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Le service contrôle SMS développé réalise les fonctionnalités suivantes:</a:t>
            </a:r>
          </a:p>
          <a:p>
            <a:pPr lvl="1"/>
            <a:r>
              <a:rPr lang="fr-FR" sz="1800" dirty="0" smtClean="0">
                <a:solidFill>
                  <a:schemeClr val="tx2">
                    <a:lumMod val="75000"/>
                  </a:schemeClr>
                </a:solidFill>
              </a:rPr>
              <a:t>Renvoyer </a:t>
            </a:r>
            <a:r>
              <a:rPr lang="fr-FR" sz="1800" dirty="0">
                <a:solidFill>
                  <a:schemeClr val="tx2">
                    <a:lumMod val="75000"/>
                  </a:schemeClr>
                </a:solidFill>
              </a:rPr>
              <a:t>l'état des zones</a:t>
            </a:r>
            <a:r>
              <a:rPr lang="fr-FR" sz="1800" dirty="0" smtClean="0">
                <a:solidFill>
                  <a:schemeClr val="tx2">
                    <a:lumMod val="75000"/>
                  </a:schemeClr>
                </a:solidFill>
              </a:rPr>
              <a:t>.</a:t>
            </a:r>
          </a:p>
          <a:p>
            <a:pPr lvl="1"/>
            <a:r>
              <a:rPr lang="fr-FR" sz="1800" dirty="0" smtClean="0">
                <a:solidFill>
                  <a:schemeClr val="tx2">
                    <a:lumMod val="75000"/>
                  </a:schemeClr>
                </a:solidFill>
              </a:rPr>
              <a:t>Activer </a:t>
            </a:r>
            <a:r>
              <a:rPr lang="fr-FR" sz="1800" dirty="0">
                <a:solidFill>
                  <a:schemeClr val="tx2">
                    <a:lumMod val="75000"/>
                  </a:schemeClr>
                </a:solidFill>
              </a:rPr>
              <a:t>le système d'alarme sur les secteurs </a:t>
            </a:r>
            <a:r>
              <a:rPr lang="fr-FR" sz="1800" dirty="0" smtClean="0">
                <a:solidFill>
                  <a:schemeClr val="tx2">
                    <a:lumMod val="75000"/>
                  </a:schemeClr>
                </a:solidFill>
              </a:rPr>
              <a:t>désignés.</a:t>
            </a:r>
          </a:p>
          <a:p>
            <a:pPr lvl="1"/>
            <a:r>
              <a:rPr lang="fr-FR" sz="1800" dirty="0" smtClean="0">
                <a:solidFill>
                  <a:schemeClr val="tx2">
                    <a:lumMod val="75000"/>
                  </a:schemeClr>
                </a:solidFill>
              </a:rPr>
              <a:t>Désactiver </a:t>
            </a:r>
            <a:r>
              <a:rPr lang="fr-FR" sz="1800" dirty="0">
                <a:solidFill>
                  <a:schemeClr val="tx2">
                    <a:lumMod val="75000"/>
                  </a:schemeClr>
                </a:solidFill>
              </a:rPr>
              <a:t>l'alarme sur les secteurs spécifiés</a:t>
            </a:r>
            <a:r>
              <a:rPr lang="fr-FR" sz="1800" dirty="0" smtClean="0">
                <a:solidFill>
                  <a:schemeClr val="tx2">
                    <a:lumMod val="75000"/>
                  </a:schemeClr>
                </a:solidFill>
              </a:rPr>
              <a:t>.</a:t>
            </a:r>
          </a:p>
          <a:p>
            <a:pPr lvl="1"/>
            <a:r>
              <a:rPr lang="fr-FR" sz="1800" dirty="0" smtClean="0">
                <a:solidFill>
                  <a:schemeClr val="tx2">
                    <a:lumMod val="75000"/>
                  </a:schemeClr>
                </a:solidFill>
              </a:rPr>
              <a:t>Renvoyer </a:t>
            </a:r>
            <a:r>
              <a:rPr lang="fr-FR" sz="1800" dirty="0">
                <a:solidFill>
                  <a:schemeClr val="tx2">
                    <a:lumMod val="75000"/>
                  </a:schemeClr>
                </a:solidFill>
              </a:rPr>
              <a:t>l'état des secteurs </a:t>
            </a:r>
            <a:r>
              <a:rPr lang="fr-FR" sz="1800" dirty="0" smtClean="0">
                <a:solidFill>
                  <a:schemeClr val="tx2">
                    <a:lumMod val="75000"/>
                  </a:schemeClr>
                </a:solidFill>
              </a:rPr>
              <a:t>désignés.</a:t>
            </a:r>
          </a:p>
          <a:p>
            <a:pPr lvl="1"/>
            <a:r>
              <a:rPr lang="fr-FR" sz="1800" dirty="0" smtClean="0">
                <a:solidFill>
                  <a:schemeClr val="tx2">
                    <a:lumMod val="75000"/>
                  </a:schemeClr>
                </a:solidFill>
              </a:rPr>
              <a:t>Demander </a:t>
            </a:r>
            <a:r>
              <a:rPr lang="fr-FR" sz="1800" dirty="0">
                <a:solidFill>
                  <a:schemeClr val="tx2">
                    <a:lumMod val="75000"/>
                  </a:schemeClr>
                </a:solidFill>
              </a:rPr>
              <a:t>le crédit restant sur la carte SIM</a:t>
            </a:r>
            <a:r>
              <a:rPr lang="fr-FR" sz="1800" dirty="0" smtClean="0">
                <a:solidFill>
                  <a:schemeClr val="tx2">
                    <a:lumMod val="75000"/>
                  </a:schemeClr>
                </a:solidFill>
              </a:rPr>
              <a:t>.</a:t>
            </a:r>
          </a:p>
          <a:p>
            <a:pPr lvl="1"/>
            <a:r>
              <a:rPr lang="fr-FR" sz="1800" dirty="0" smtClean="0">
                <a:solidFill>
                  <a:schemeClr val="tx2">
                    <a:lumMod val="75000"/>
                  </a:schemeClr>
                </a:solidFill>
              </a:rPr>
              <a:t>Arrêter </a:t>
            </a:r>
            <a:r>
              <a:rPr lang="fr-FR" sz="1800" dirty="0">
                <a:solidFill>
                  <a:schemeClr val="tx2">
                    <a:lumMod val="75000"/>
                  </a:schemeClr>
                </a:solidFill>
              </a:rPr>
              <a:t>l’alarme. </a:t>
            </a:r>
          </a:p>
        </p:txBody>
      </p:sp>
    </p:spTree>
    <p:extLst>
      <p:ext uri="{BB962C8B-B14F-4D97-AF65-F5344CB8AC3E}">
        <p14:creationId xmlns:p14="http://schemas.microsoft.com/office/powerpoint/2010/main" xmlns="" val="2183813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500"/>
                                        <p:tgtEl>
                                          <p:spTgt spid="14">
                                            <p:txEl>
                                              <p:pRg st="2" end="2"/>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4">
                                            <p:txEl>
                                              <p:pRg st="0" end="0"/>
                                            </p:txEl>
                                          </p:spTgt>
                                        </p:tgtEl>
                                      </p:cBhvr>
                                    </p:animEffect>
                                    <p:set>
                                      <p:cBhvr>
                                        <p:cTn id="27" dur="1" fill="hold">
                                          <p:stCondLst>
                                            <p:cond delay="499"/>
                                          </p:stCondLst>
                                        </p:cTn>
                                        <p:tgtEl>
                                          <p:spTgt spid="14">
                                            <p:txEl>
                                              <p:pRg st="0" end="0"/>
                                            </p:txEl>
                                          </p:spTgt>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14">
                                            <p:txEl>
                                              <p:pRg st="1" end="1"/>
                                            </p:txEl>
                                          </p:spTgt>
                                        </p:tgtEl>
                                      </p:cBhvr>
                                    </p:animEffect>
                                    <p:set>
                                      <p:cBhvr>
                                        <p:cTn id="30" dur="1" fill="hold">
                                          <p:stCondLst>
                                            <p:cond delay="499"/>
                                          </p:stCondLst>
                                        </p:cTn>
                                        <p:tgtEl>
                                          <p:spTgt spid="14">
                                            <p:txEl>
                                              <p:pRg st="1" end="1"/>
                                            </p:txEl>
                                          </p:spTgt>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500"/>
                                        <p:tgtEl>
                                          <p:spTgt spid="14">
                                            <p:txEl>
                                              <p:pRg st="2" end="2"/>
                                            </p:txEl>
                                          </p:spTgt>
                                        </p:tgtEl>
                                      </p:cBhvr>
                                    </p:animEffect>
                                    <p:set>
                                      <p:cBhvr>
                                        <p:cTn id="33" dur="1" fill="hold">
                                          <p:stCondLst>
                                            <p:cond delay="499"/>
                                          </p:stCondLst>
                                        </p:cTn>
                                        <p:tgtEl>
                                          <p:spTgt spid="14">
                                            <p:txEl>
                                              <p:pRg st="2" end="2"/>
                                            </p:txEl>
                                          </p:spTgt>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500"/>
                                        <p:tgtEl>
                                          <p:spTgt spid="14">
                                            <p:txEl>
                                              <p:pRg st="3" end="3"/>
                                            </p:txEl>
                                          </p:spTgt>
                                        </p:tgtEl>
                                      </p:cBhvr>
                                    </p:animEffect>
                                    <p:set>
                                      <p:cBhvr>
                                        <p:cTn id="36" dur="1" fill="hold">
                                          <p:stCondLst>
                                            <p:cond delay="499"/>
                                          </p:stCondLst>
                                        </p:cTn>
                                        <p:tgtEl>
                                          <p:spTgt spid="14">
                                            <p:txEl>
                                              <p:pRg st="3" end="3"/>
                                            </p:txEl>
                                          </p:spTgt>
                                        </p:tgtEl>
                                        <p:attrNameLst>
                                          <p:attrName>style.visibility</p:attrName>
                                        </p:attrNameLst>
                                      </p:cBhvr>
                                      <p:to>
                                        <p:strVal val="hidden"/>
                                      </p:to>
                                    </p:se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down)">
                                      <p:cBhvr>
                                        <p:cTn id="40" dur="500"/>
                                        <p:tgtEl>
                                          <p:spTgt spid="19">
                                            <p:txEl>
                                              <p:pRg st="0" end="0"/>
                                            </p:txEl>
                                          </p:spTgt>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19">
                                            <p:txEl>
                                              <p:pRg st="1" end="1"/>
                                            </p:txEl>
                                          </p:spTgt>
                                        </p:tgtEl>
                                        <p:attrNameLst>
                                          <p:attrName>style.visibility</p:attrName>
                                        </p:attrNameLst>
                                      </p:cBhvr>
                                      <p:to>
                                        <p:strVal val="visible"/>
                                      </p:to>
                                    </p:set>
                                    <p:animEffect transition="in" filter="wipe(left)">
                                      <p:cBhvr>
                                        <p:cTn id="44" dur="500"/>
                                        <p:tgtEl>
                                          <p:spTgt spid="19">
                                            <p:txEl>
                                              <p:pRg st="1" end="1"/>
                                            </p:txEl>
                                          </p:spTgt>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19">
                                            <p:txEl>
                                              <p:pRg st="2" end="2"/>
                                            </p:txEl>
                                          </p:spTgt>
                                        </p:tgtEl>
                                        <p:attrNameLst>
                                          <p:attrName>style.visibility</p:attrName>
                                        </p:attrNameLst>
                                      </p:cBhvr>
                                      <p:to>
                                        <p:strVal val="visible"/>
                                      </p:to>
                                    </p:set>
                                    <p:animEffect transition="in" filter="wipe(left)">
                                      <p:cBhvr>
                                        <p:cTn id="48" dur="500"/>
                                        <p:tgtEl>
                                          <p:spTgt spid="19">
                                            <p:txEl>
                                              <p:pRg st="2" end="2"/>
                                            </p:txEl>
                                          </p:spTgt>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19">
                                            <p:txEl>
                                              <p:pRg st="3" end="3"/>
                                            </p:txEl>
                                          </p:spTgt>
                                        </p:tgtEl>
                                        <p:attrNameLst>
                                          <p:attrName>style.visibility</p:attrName>
                                        </p:attrNameLst>
                                      </p:cBhvr>
                                      <p:to>
                                        <p:strVal val="visible"/>
                                      </p:to>
                                    </p:set>
                                    <p:animEffect transition="in" filter="wipe(left)">
                                      <p:cBhvr>
                                        <p:cTn id="52" dur="500"/>
                                        <p:tgtEl>
                                          <p:spTgt spid="19">
                                            <p:txEl>
                                              <p:pRg st="3" end="3"/>
                                            </p:txEl>
                                          </p:spTgt>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19">
                                            <p:txEl>
                                              <p:pRg st="4" end="4"/>
                                            </p:txEl>
                                          </p:spTgt>
                                        </p:tgtEl>
                                        <p:attrNameLst>
                                          <p:attrName>style.visibility</p:attrName>
                                        </p:attrNameLst>
                                      </p:cBhvr>
                                      <p:to>
                                        <p:strVal val="visible"/>
                                      </p:to>
                                    </p:set>
                                    <p:animEffect transition="in" filter="wipe(left)">
                                      <p:cBhvr>
                                        <p:cTn id="56" dur="500"/>
                                        <p:tgtEl>
                                          <p:spTgt spid="19">
                                            <p:txEl>
                                              <p:pRg st="4" end="4"/>
                                            </p:txEl>
                                          </p:spTgt>
                                        </p:tgtEl>
                                      </p:cBhvr>
                                    </p:animEffect>
                                  </p:childTnLst>
                                </p:cTn>
                              </p:par>
                            </p:childTnLst>
                          </p:cTn>
                        </p:par>
                        <p:par>
                          <p:cTn id="57" fill="hold">
                            <p:stCondLst>
                              <p:cond delay="3000"/>
                            </p:stCondLst>
                            <p:childTnLst>
                              <p:par>
                                <p:cTn id="58" presetID="22" presetClass="entr" presetSubtype="8" fill="hold" nodeType="afterEffect">
                                  <p:stCondLst>
                                    <p:cond delay="0"/>
                                  </p:stCondLst>
                                  <p:childTnLst>
                                    <p:set>
                                      <p:cBhvr>
                                        <p:cTn id="59" dur="1" fill="hold">
                                          <p:stCondLst>
                                            <p:cond delay="0"/>
                                          </p:stCondLst>
                                        </p:cTn>
                                        <p:tgtEl>
                                          <p:spTgt spid="19">
                                            <p:txEl>
                                              <p:pRg st="5" end="5"/>
                                            </p:txEl>
                                          </p:spTgt>
                                        </p:tgtEl>
                                        <p:attrNameLst>
                                          <p:attrName>style.visibility</p:attrName>
                                        </p:attrNameLst>
                                      </p:cBhvr>
                                      <p:to>
                                        <p:strVal val="visible"/>
                                      </p:to>
                                    </p:set>
                                    <p:animEffect transition="in" filter="wipe(left)">
                                      <p:cBhvr>
                                        <p:cTn id="60" dur="500"/>
                                        <p:tgtEl>
                                          <p:spTgt spid="19">
                                            <p:txEl>
                                              <p:pRg st="5" end="5"/>
                                            </p:txEl>
                                          </p:spTgt>
                                        </p:tgtEl>
                                      </p:cBhvr>
                                    </p:animEffec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19">
                                            <p:txEl>
                                              <p:pRg st="6" end="6"/>
                                            </p:txEl>
                                          </p:spTgt>
                                        </p:tgtEl>
                                        <p:attrNameLst>
                                          <p:attrName>style.visibility</p:attrName>
                                        </p:attrNameLst>
                                      </p:cBhvr>
                                      <p:to>
                                        <p:strVal val="visible"/>
                                      </p:to>
                                    </p:set>
                                    <p:animEffect transition="in" filter="wipe(left)">
                                      <p:cBhvr>
                                        <p:cTn id="64"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12</a:t>
            </a:fld>
            <a:r>
              <a:rPr lang="fr-BE" dirty="0" smtClean="0">
                <a:solidFill>
                  <a:schemeClr val="tx2">
                    <a:lumMod val="75000"/>
                  </a:schemeClr>
                </a:solidFill>
              </a:rPr>
              <a:t>/17</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lvl="0" algn="r">
              <a:spcBef>
                <a:spcPct val="0"/>
              </a:spcBef>
              <a:defRPr/>
            </a:pPr>
            <a:r>
              <a:rPr lang="fr-FR" sz="3200" b="1" dirty="0">
                <a:solidFill>
                  <a:schemeClr val="bg1"/>
                </a:solidFill>
              </a:rPr>
              <a:t>Test et validation du </a:t>
            </a:r>
            <a:r>
              <a:rPr lang="fr-FR" sz="3200" b="1" dirty="0" smtClean="0">
                <a:solidFill>
                  <a:schemeClr val="bg1"/>
                </a:solidFill>
              </a:rPr>
              <a:t>Contrôle SMS</a:t>
            </a:r>
            <a:endParaRPr lang="fr-FR" sz="3200" b="1" dirty="0">
              <a:solidFill>
                <a:schemeClr val="bg1"/>
              </a:solidFill>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61774"/>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400" b="1" u="sng" dirty="0" smtClean="0">
                <a:solidFill>
                  <a:schemeClr val="tx2">
                    <a:lumMod val="75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pic>
        <p:nvPicPr>
          <p:cNvPr id="74" name="Picture 73"/>
          <p:cNvPicPr>
            <a:picLocks noChangeAspect="1"/>
          </p:cNvPicPr>
          <p:nvPr/>
        </p:nvPicPr>
        <p:blipFill>
          <a:blip r:embed="rId3"/>
          <a:stretch>
            <a:fillRect/>
          </a:stretch>
        </p:blipFill>
        <p:spPr>
          <a:xfrm>
            <a:off x="3905869" y="1356475"/>
            <a:ext cx="1712355" cy="4872495"/>
          </a:xfrm>
          <a:prstGeom prst="rect">
            <a:avLst/>
          </a:prstGeom>
        </p:spPr>
      </p:pic>
      <p:grpSp>
        <p:nvGrpSpPr>
          <p:cNvPr id="26" name="Group 25"/>
          <p:cNvGrpSpPr/>
          <p:nvPr/>
        </p:nvGrpSpPr>
        <p:grpSpPr>
          <a:xfrm>
            <a:off x="263441" y="1636641"/>
            <a:ext cx="8847933" cy="3833057"/>
            <a:chOff x="329969" y="1535952"/>
            <a:chExt cx="8847933" cy="3833057"/>
          </a:xfrm>
        </p:grpSpPr>
        <p:pic>
          <p:nvPicPr>
            <p:cNvPr id="4" name="Picture 3"/>
            <p:cNvPicPr>
              <a:picLocks noChangeAspect="1"/>
            </p:cNvPicPr>
            <p:nvPr/>
          </p:nvPicPr>
          <p:blipFill>
            <a:blip r:embed="rId4"/>
            <a:stretch>
              <a:fillRect/>
            </a:stretch>
          </p:blipFill>
          <p:spPr>
            <a:xfrm>
              <a:off x="329969" y="1880129"/>
              <a:ext cx="1138959" cy="664615"/>
            </a:xfrm>
            <a:prstGeom prst="rect">
              <a:avLst/>
            </a:prstGeom>
          </p:spPr>
        </p:pic>
        <p:pic>
          <p:nvPicPr>
            <p:cNvPr id="5" name="Picture 4"/>
            <p:cNvPicPr>
              <a:picLocks noChangeAspect="1"/>
            </p:cNvPicPr>
            <p:nvPr/>
          </p:nvPicPr>
          <p:blipFill>
            <a:blip r:embed="rId5"/>
            <a:stretch>
              <a:fillRect/>
            </a:stretch>
          </p:blipFill>
          <p:spPr>
            <a:xfrm>
              <a:off x="1878760" y="1772033"/>
              <a:ext cx="1744462" cy="890110"/>
            </a:xfrm>
            <a:prstGeom prst="rect">
              <a:avLst/>
            </a:prstGeom>
          </p:spPr>
        </p:pic>
        <p:pic>
          <p:nvPicPr>
            <p:cNvPr id="6" name="Picture 5"/>
            <p:cNvPicPr>
              <a:picLocks noChangeAspect="1"/>
            </p:cNvPicPr>
            <p:nvPr/>
          </p:nvPicPr>
          <p:blipFill>
            <a:blip r:embed="rId6"/>
            <a:stretch>
              <a:fillRect/>
            </a:stretch>
          </p:blipFill>
          <p:spPr>
            <a:xfrm>
              <a:off x="4067281" y="1802984"/>
              <a:ext cx="1138959" cy="818901"/>
            </a:xfrm>
            <a:prstGeom prst="rect">
              <a:avLst/>
            </a:prstGeom>
          </p:spPr>
        </p:pic>
        <p:pic>
          <p:nvPicPr>
            <p:cNvPr id="7" name="Picture 6"/>
            <p:cNvPicPr>
              <a:picLocks noChangeAspect="1"/>
            </p:cNvPicPr>
            <p:nvPr/>
          </p:nvPicPr>
          <p:blipFill>
            <a:blip r:embed="rId7"/>
            <a:stretch>
              <a:fillRect/>
            </a:stretch>
          </p:blipFill>
          <p:spPr>
            <a:xfrm>
              <a:off x="5660411" y="1535952"/>
              <a:ext cx="1843200" cy="1352967"/>
            </a:xfrm>
            <a:prstGeom prst="rect">
              <a:avLst/>
            </a:prstGeom>
          </p:spPr>
        </p:pic>
        <p:pic>
          <p:nvPicPr>
            <p:cNvPr id="8" name="Picture 7"/>
            <p:cNvPicPr>
              <a:picLocks noChangeAspect="1"/>
            </p:cNvPicPr>
            <p:nvPr/>
          </p:nvPicPr>
          <p:blipFill>
            <a:blip r:embed="rId8"/>
            <a:stretch>
              <a:fillRect/>
            </a:stretch>
          </p:blipFill>
          <p:spPr>
            <a:xfrm>
              <a:off x="6003837" y="3412948"/>
              <a:ext cx="1156347" cy="854506"/>
            </a:xfrm>
            <a:prstGeom prst="rect">
              <a:avLst/>
            </a:prstGeom>
          </p:spPr>
        </p:pic>
        <p:pic>
          <p:nvPicPr>
            <p:cNvPr id="9" name="Picture 8"/>
            <p:cNvPicPr>
              <a:picLocks noChangeAspect="1"/>
            </p:cNvPicPr>
            <p:nvPr/>
          </p:nvPicPr>
          <p:blipFill>
            <a:blip r:embed="rId9"/>
            <a:stretch>
              <a:fillRect/>
            </a:stretch>
          </p:blipFill>
          <p:spPr>
            <a:xfrm>
              <a:off x="4100662" y="3376455"/>
              <a:ext cx="1321540" cy="937582"/>
            </a:xfrm>
            <a:prstGeom prst="rect">
              <a:avLst/>
            </a:prstGeom>
          </p:spPr>
        </p:pic>
        <p:pic>
          <p:nvPicPr>
            <p:cNvPr id="14" name="Picture 13"/>
            <p:cNvPicPr>
              <a:picLocks noChangeAspect="1"/>
            </p:cNvPicPr>
            <p:nvPr/>
          </p:nvPicPr>
          <p:blipFill>
            <a:blip r:embed="rId10"/>
            <a:stretch>
              <a:fillRect/>
            </a:stretch>
          </p:blipFill>
          <p:spPr>
            <a:xfrm>
              <a:off x="2005908" y="3390460"/>
              <a:ext cx="1303570" cy="937582"/>
            </a:xfrm>
            <a:prstGeom prst="rect">
              <a:avLst/>
            </a:prstGeom>
          </p:spPr>
        </p:pic>
        <p:pic>
          <p:nvPicPr>
            <p:cNvPr id="19" name="Picture 18"/>
            <p:cNvPicPr>
              <a:picLocks noChangeAspect="1"/>
            </p:cNvPicPr>
            <p:nvPr/>
          </p:nvPicPr>
          <p:blipFill>
            <a:blip r:embed="rId11"/>
            <a:stretch>
              <a:fillRect/>
            </a:stretch>
          </p:blipFill>
          <p:spPr>
            <a:xfrm>
              <a:off x="2088213" y="4704394"/>
              <a:ext cx="1138959" cy="664615"/>
            </a:xfrm>
            <a:prstGeom prst="rect">
              <a:avLst/>
            </a:prstGeom>
          </p:spPr>
        </p:pic>
        <p:pic>
          <p:nvPicPr>
            <p:cNvPr id="20" name="Picture 19"/>
            <p:cNvPicPr>
              <a:picLocks noChangeAspect="1"/>
            </p:cNvPicPr>
            <p:nvPr/>
          </p:nvPicPr>
          <p:blipFill>
            <a:blip r:embed="rId12"/>
            <a:stretch>
              <a:fillRect/>
            </a:stretch>
          </p:blipFill>
          <p:spPr>
            <a:xfrm>
              <a:off x="8038943" y="2873133"/>
              <a:ext cx="1138959" cy="818901"/>
            </a:xfrm>
            <a:prstGeom prst="rect">
              <a:avLst/>
            </a:prstGeom>
          </p:spPr>
        </p:pic>
        <p:cxnSp>
          <p:nvCxnSpPr>
            <p:cNvPr id="37" name="Straight Arrow Connector 36"/>
            <p:cNvCxnSpPr>
              <a:stCxn id="4" idx="3"/>
              <a:endCxn id="5" idx="1"/>
            </p:cNvCxnSpPr>
            <p:nvPr/>
          </p:nvCxnSpPr>
          <p:spPr>
            <a:xfrm>
              <a:off x="1468928" y="2212437"/>
              <a:ext cx="409832"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3"/>
              <a:endCxn id="6" idx="1"/>
            </p:cNvCxnSpPr>
            <p:nvPr/>
          </p:nvCxnSpPr>
          <p:spPr>
            <a:xfrm flipV="1">
              <a:off x="3623222" y="2212435"/>
              <a:ext cx="444059" cy="4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3"/>
              <a:endCxn id="7" idx="1"/>
            </p:cNvCxnSpPr>
            <p:nvPr/>
          </p:nvCxnSpPr>
          <p:spPr>
            <a:xfrm>
              <a:off x="5206240" y="2212435"/>
              <a:ext cx="4541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2"/>
              <a:endCxn id="8" idx="0"/>
            </p:cNvCxnSpPr>
            <p:nvPr/>
          </p:nvCxnSpPr>
          <p:spPr>
            <a:xfrm>
              <a:off x="6582011" y="2888919"/>
              <a:ext cx="0" cy="52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7" idx="3"/>
              <a:endCxn id="20" idx="0"/>
            </p:cNvCxnSpPr>
            <p:nvPr/>
          </p:nvCxnSpPr>
          <p:spPr>
            <a:xfrm>
              <a:off x="7503611" y="2212436"/>
              <a:ext cx="1104812" cy="660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0" idx="2"/>
              <a:endCxn id="19" idx="3"/>
            </p:cNvCxnSpPr>
            <p:nvPr/>
          </p:nvCxnSpPr>
          <p:spPr>
            <a:xfrm rot="5400000">
              <a:off x="5245464" y="1673743"/>
              <a:ext cx="1344668" cy="5381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8" idx="1"/>
              <a:endCxn id="9" idx="3"/>
            </p:cNvCxnSpPr>
            <p:nvPr/>
          </p:nvCxnSpPr>
          <p:spPr>
            <a:xfrm flipH="1">
              <a:off x="5422202" y="3840201"/>
              <a:ext cx="581635" cy="5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1"/>
              <a:endCxn id="14" idx="3"/>
            </p:cNvCxnSpPr>
            <p:nvPr/>
          </p:nvCxnSpPr>
          <p:spPr>
            <a:xfrm flipH="1">
              <a:off x="3309478" y="3845246"/>
              <a:ext cx="791184" cy="1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9" idx="0"/>
            </p:cNvCxnSpPr>
            <p:nvPr/>
          </p:nvCxnSpPr>
          <p:spPr>
            <a:xfrm>
              <a:off x="2657693" y="4328042"/>
              <a:ext cx="0" cy="37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107782" y="2870406"/>
              <a:ext cx="51969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Oui</a:t>
              </a:r>
            </a:p>
          </p:txBody>
        </p:sp>
        <p:sp>
          <p:nvSpPr>
            <p:cNvPr id="38" name="TextBox 37"/>
            <p:cNvSpPr txBox="1"/>
            <p:nvPr/>
          </p:nvSpPr>
          <p:spPr>
            <a:xfrm>
              <a:off x="8048704" y="2252553"/>
              <a:ext cx="58381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Non</a:t>
              </a:r>
            </a:p>
          </p:txBody>
        </p:sp>
      </p:grpSp>
      <p:pic>
        <p:nvPicPr>
          <p:cNvPr id="28" name="Picture 27"/>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236361" y="2632117"/>
            <a:ext cx="8755742" cy="1327823"/>
          </a:xfrm>
          <a:prstGeom prst="rect">
            <a:avLst/>
          </a:prstGeom>
        </p:spPr>
      </p:pic>
    </p:spTree>
    <p:extLst>
      <p:ext uri="{BB962C8B-B14F-4D97-AF65-F5344CB8AC3E}">
        <p14:creationId xmlns:p14="http://schemas.microsoft.com/office/powerpoint/2010/main" xmlns="" val="9640734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74"/>
                                        </p:tgtEl>
                                        <p:attrNameLst>
                                          <p:attrName>ppt_w</p:attrName>
                                        </p:attrNameLst>
                                      </p:cBhvr>
                                      <p:tavLst>
                                        <p:tav tm="0">
                                          <p:val>
                                            <p:strVal val="ppt_w"/>
                                          </p:val>
                                        </p:tav>
                                        <p:tav tm="100000">
                                          <p:val>
                                            <p:fltVal val="0"/>
                                          </p:val>
                                        </p:tav>
                                      </p:tavLst>
                                    </p:anim>
                                    <p:anim calcmode="lin" valueType="num">
                                      <p:cBhvr>
                                        <p:cTn id="12" dur="500"/>
                                        <p:tgtEl>
                                          <p:spTgt spid="74"/>
                                        </p:tgtEl>
                                        <p:attrNameLst>
                                          <p:attrName>ppt_h</p:attrName>
                                        </p:attrNameLst>
                                      </p:cBhvr>
                                      <p:tavLst>
                                        <p:tav tm="0">
                                          <p:val>
                                            <p:strVal val="ppt_h"/>
                                          </p:val>
                                        </p:tav>
                                        <p:tav tm="100000">
                                          <p:val>
                                            <p:fltVal val="0"/>
                                          </p:val>
                                        </p:tav>
                                      </p:tavLst>
                                    </p:anim>
                                    <p:animEffect transition="out" filter="fade">
                                      <p:cBhvr>
                                        <p:cTn id="13" dur="500"/>
                                        <p:tgtEl>
                                          <p:spTgt spid="74"/>
                                        </p:tgtEl>
                                      </p:cBhvr>
                                    </p:animEffect>
                                    <p:set>
                                      <p:cBhvr>
                                        <p:cTn id="14" dur="1" fill="hold">
                                          <p:stCondLst>
                                            <p:cond delay="499"/>
                                          </p:stCondLst>
                                        </p:cTn>
                                        <p:tgtEl>
                                          <p:spTgt spid="74"/>
                                        </p:tgtEl>
                                        <p:attrNameLst>
                                          <p:attrName>style.visibility</p:attrName>
                                        </p:attrNameLst>
                                      </p:cBhvr>
                                      <p:to>
                                        <p:strVal val="hidden"/>
                                      </p:to>
                                    </p:set>
                                  </p:childTnLst>
                                </p:cTn>
                              </p:par>
                              <p:par>
                                <p:cTn id="15" presetID="53" presetClass="entr" presetSubtype="52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22" presetClass="entr" presetSubtype="4"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 mécanisme Push Notification</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60119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dirty="0">
                  <a:solidFill>
                    <a:schemeClr val="tx2">
                      <a:lumMod val="40000"/>
                      <a:lumOff val="60000"/>
                    </a:schemeClr>
                  </a:solidFill>
                </a:rPr>
                <a:t>Driver 3G</a:t>
              </a:r>
            </a:p>
            <a:p>
              <a:pPr>
                <a:spcBef>
                  <a:spcPts val="600"/>
                </a:spcBef>
              </a:pPr>
              <a:r>
                <a:rPr lang="fr-FR" dirty="0">
                  <a:solidFill>
                    <a:schemeClr val="tx2">
                      <a:lumMod val="40000"/>
                      <a:lumOff val="60000"/>
                    </a:schemeClr>
                  </a:solidFill>
                </a:rPr>
                <a:t>Service Contrôle SMS</a:t>
              </a:r>
            </a:p>
            <a:p>
              <a:pPr>
                <a:spcBef>
                  <a:spcPts val="600"/>
                </a:spcBef>
              </a:pPr>
              <a:r>
                <a:rPr lang="fr-FR" sz="2000" b="1" u="sng" dirty="0">
                  <a:solidFill>
                    <a:schemeClr val="tx2">
                      <a:lumMod val="75000"/>
                    </a:schemeClr>
                  </a:solidFill>
                </a:rPr>
                <a:t>Push Notification</a:t>
              </a:r>
            </a:p>
          </p:txBody>
        </p:sp>
      </p:grpSp>
    </p:spTree>
    <p:extLst>
      <p:ext uri="{BB962C8B-B14F-4D97-AF65-F5344CB8AC3E}">
        <p14:creationId xmlns:p14="http://schemas.microsoft.com/office/powerpoint/2010/main" xmlns="" val="1275285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14</a:t>
            </a:fld>
            <a:r>
              <a:rPr lang="fr-BE" dirty="0" smtClean="0">
                <a:solidFill>
                  <a:schemeClr val="tx2">
                    <a:lumMod val="75000"/>
                  </a:schemeClr>
                </a:solidFill>
              </a:rPr>
              <a:t>/17</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du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14" name="Espace réservé du contenu 3"/>
          <p:cNvSpPr txBox="1">
            <a:spLocks/>
          </p:cNvSpPr>
          <p:nvPr/>
        </p:nvSpPr>
        <p:spPr>
          <a:xfrm>
            <a:off x="457200" y="1284170"/>
            <a:ext cx="8229600" cy="26334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solidFill>
                  <a:schemeClr val="tx2">
                    <a:lumMod val="75000"/>
                  </a:schemeClr>
                </a:solidFill>
              </a:rPr>
              <a:t>Le service Push notification permet </a:t>
            </a:r>
            <a:r>
              <a:rPr lang="fr-FR" sz="1800" dirty="0">
                <a:solidFill>
                  <a:schemeClr val="tx2">
                    <a:lumMod val="75000"/>
                  </a:schemeClr>
                </a:solidFill>
              </a:rPr>
              <a:t>de notifier les utilisateurs </a:t>
            </a:r>
            <a:r>
              <a:rPr lang="fr-FR" sz="1800" dirty="0" smtClean="0">
                <a:solidFill>
                  <a:schemeClr val="tx2">
                    <a:lumMod val="75000"/>
                  </a:schemeClr>
                </a:solidFill>
              </a:rPr>
              <a:t>d’une alerte en </a:t>
            </a:r>
            <a:r>
              <a:rPr lang="fr-FR" sz="1800" dirty="0">
                <a:solidFill>
                  <a:schemeClr val="tx2">
                    <a:lumMod val="75000"/>
                  </a:schemeClr>
                </a:solidFill>
              </a:rPr>
              <a:t>temps </a:t>
            </a:r>
            <a:r>
              <a:rPr lang="fr-FR" sz="1800" dirty="0" smtClean="0">
                <a:solidFill>
                  <a:schemeClr val="tx2">
                    <a:lumMod val="75000"/>
                  </a:schemeClr>
                </a:solidFill>
              </a:rPr>
              <a:t>réel. </a:t>
            </a:r>
          </a:p>
          <a:p>
            <a:r>
              <a:rPr lang="fr-FR" sz="1800" dirty="0" smtClean="0">
                <a:solidFill>
                  <a:schemeClr val="tx2">
                    <a:lumMod val="75000"/>
                  </a:schemeClr>
                </a:solidFill>
              </a:rPr>
              <a:t>Le mécanisme push notification est implémenté en deux parties :</a:t>
            </a:r>
          </a:p>
          <a:p>
            <a:pPr lvl="1">
              <a:buFont typeface="Wingdings" pitchFamily="2" charset="2"/>
              <a:buChar char="Ø"/>
            </a:pPr>
            <a:r>
              <a:rPr lang="fr-FR" sz="1400" dirty="0" smtClean="0">
                <a:solidFill>
                  <a:schemeClr val="tx2">
                    <a:lumMod val="75000"/>
                  </a:schemeClr>
                </a:solidFill>
              </a:rPr>
              <a:t>Partie 1: Service push sur la centrale d’alarme (gestion des utilisateurs, envoi du message push)</a:t>
            </a:r>
          </a:p>
          <a:p>
            <a:pPr lvl="1">
              <a:buFont typeface="Wingdings" pitchFamily="2" charset="2"/>
              <a:buChar char="Ø"/>
            </a:pPr>
            <a:r>
              <a:rPr lang="fr-FR" sz="1400" dirty="0" smtClean="0">
                <a:solidFill>
                  <a:schemeClr val="tx2">
                    <a:lumMod val="75000"/>
                  </a:schemeClr>
                </a:solidFill>
              </a:rPr>
              <a:t>Partie 2: Application push sur </a:t>
            </a:r>
            <a:r>
              <a:rPr lang="fr-FR" sz="1400" dirty="0" err="1" smtClean="0">
                <a:solidFill>
                  <a:schemeClr val="tx2">
                    <a:lumMod val="75000"/>
                  </a:schemeClr>
                </a:solidFill>
              </a:rPr>
              <a:t>Android</a:t>
            </a:r>
            <a:r>
              <a:rPr lang="fr-FR" sz="1400" dirty="0" smtClean="0">
                <a:solidFill>
                  <a:schemeClr val="tx2">
                    <a:lumMod val="75000"/>
                  </a:schemeClr>
                </a:solidFill>
              </a:rPr>
              <a:t> (authentification, connexion avec GCM)  </a:t>
            </a:r>
          </a:p>
        </p:txBody>
      </p:sp>
      <p:graphicFrame>
        <p:nvGraphicFramePr>
          <p:cNvPr id="19" name="Object 18"/>
          <p:cNvGraphicFramePr>
            <a:graphicFrameLocks noChangeAspect="1"/>
          </p:cNvGraphicFramePr>
          <p:nvPr>
            <p:extLst>
              <p:ext uri="{D42A27DB-BD31-4B8C-83A1-F6EECF244321}">
                <p14:modId xmlns:p14="http://schemas.microsoft.com/office/powerpoint/2010/main" xmlns="" val="2622112837"/>
              </p:ext>
            </p:extLst>
          </p:nvPr>
        </p:nvGraphicFramePr>
        <p:xfrm>
          <a:off x="2481838" y="3204743"/>
          <a:ext cx="4180323" cy="2513675"/>
        </p:xfrm>
        <a:graphic>
          <a:graphicData uri="http://schemas.openxmlformats.org/presentationml/2006/ole">
            <p:oleObj spid="_x0000_s39965" name="Image" r:id="rId4" imgW="5085714" imgH="3057143" progId="">
              <p:embed/>
            </p:oleObj>
          </a:graphicData>
        </a:graphic>
      </p:graphicFrame>
      <p:pic>
        <p:nvPicPr>
          <p:cNvPr id="3"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729146" y="2920702"/>
            <a:ext cx="1906120" cy="338865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077071" y="2898726"/>
            <a:ext cx="1892048" cy="3363640"/>
          </a:xfrm>
          <a:prstGeom prst="rect">
            <a:avLst/>
          </a:prstGeom>
        </p:spPr>
      </p:pic>
    </p:spTree>
    <p:extLst>
      <p:ext uri="{BB962C8B-B14F-4D97-AF65-F5344CB8AC3E}">
        <p14:creationId xmlns:p14="http://schemas.microsoft.com/office/powerpoint/2010/main" xmlns="" val="3042074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8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wipe(down)">
                                      <p:cBhvr>
                                        <p:cTn id="25" dur="500"/>
                                        <p:tgtEl>
                                          <p:spTgt spid="14">
                                            <p:txEl>
                                              <p:pRg st="3" end="3"/>
                                            </p:txEl>
                                          </p:spTgt>
                                        </p:tgtEl>
                                      </p:cBhvr>
                                    </p:animEffect>
                                  </p:childTnLst>
                                </p:cTn>
                              </p:par>
                              <p:par>
                                <p:cTn id="26" presetID="53" presetClass="exit" presetSubtype="32" fill="hold" nodeType="withEffect">
                                  <p:stCondLst>
                                    <p:cond delay="0"/>
                                  </p:stCondLst>
                                  <p:childTnLst>
                                    <p:anim calcmode="lin" valueType="num">
                                      <p:cBhvr>
                                        <p:cTn id="27" dur="400"/>
                                        <p:tgtEl>
                                          <p:spTgt spid="19"/>
                                        </p:tgtEl>
                                        <p:attrNameLst>
                                          <p:attrName>ppt_w</p:attrName>
                                        </p:attrNameLst>
                                      </p:cBhvr>
                                      <p:tavLst>
                                        <p:tav tm="0">
                                          <p:val>
                                            <p:strVal val="ppt_w"/>
                                          </p:val>
                                        </p:tav>
                                        <p:tav tm="100000">
                                          <p:val>
                                            <p:fltVal val="0"/>
                                          </p:val>
                                        </p:tav>
                                      </p:tavLst>
                                    </p:anim>
                                    <p:anim calcmode="lin" valueType="num">
                                      <p:cBhvr>
                                        <p:cTn id="28" dur="400"/>
                                        <p:tgtEl>
                                          <p:spTgt spid="19"/>
                                        </p:tgtEl>
                                        <p:attrNameLst>
                                          <p:attrName>ppt_h</p:attrName>
                                        </p:attrNameLst>
                                      </p:cBhvr>
                                      <p:tavLst>
                                        <p:tav tm="0">
                                          <p:val>
                                            <p:strVal val="ppt_h"/>
                                          </p:val>
                                        </p:tav>
                                        <p:tav tm="100000">
                                          <p:val>
                                            <p:fltVal val="0"/>
                                          </p:val>
                                        </p:tav>
                                      </p:tavLst>
                                    </p:anim>
                                    <p:animEffect transition="out" filter="fade">
                                      <p:cBhvr>
                                        <p:cTn id="29" dur="400"/>
                                        <p:tgtEl>
                                          <p:spTgt spid="19"/>
                                        </p:tgtEl>
                                      </p:cBhvr>
                                    </p:animEffect>
                                    <p:set>
                                      <p:cBhvr>
                                        <p:cTn id="30" dur="1" fill="hold">
                                          <p:stCondLst>
                                            <p:cond delay="399"/>
                                          </p:stCondLst>
                                        </p:cTn>
                                        <p:tgtEl>
                                          <p:spTgt spid="19"/>
                                        </p:tgtEl>
                                        <p:attrNameLst>
                                          <p:attrName>style.visibility</p:attrName>
                                        </p:attrNameLst>
                                      </p:cBhvr>
                                      <p:to>
                                        <p:strVal val="hidden"/>
                                      </p:to>
                                    </p:set>
                                  </p:childTnLst>
                                </p:cTn>
                              </p:par>
                              <p:par>
                                <p:cTn id="31" presetID="6" presetClass="entr" presetSubtype="32"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out)">
                                      <p:cBhvr>
                                        <p:cTn id="33" dur="800"/>
                                        <p:tgtEl>
                                          <p:spTgt spid="4"/>
                                        </p:tgtEl>
                                      </p:cBhvr>
                                    </p:animEffect>
                                  </p:childTnLst>
                                </p:cTn>
                              </p:par>
                              <p:par>
                                <p:cTn id="34" presetID="6" presetClass="entr" presetSubtype="32"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circle(out)">
                                      <p:cBhvr>
                                        <p:cTn id="36" dur="8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15</a:t>
            </a:fld>
            <a:r>
              <a:rPr lang="fr-BE" dirty="0" smtClean="0">
                <a:solidFill>
                  <a:schemeClr val="tx2">
                    <a:lumMod val="75000"/>
                  </a:schemeClr>
                </a:solidFill>
              </a:rPr>
              <a:t>/17</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Authentification du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pic>
        <p:nvPicPr>
          <p:cNvPr id="4" name="Picture 3"/>
          <p:cNvPicPr>
            <a:picLocks noChangeAspect="1"/>
          </p:cNvPicPr>
          <p:nvPr/>
        </p:nvPicPr>
        <p:blipFill>
          <a:blip r:embed="rId3"/>
          <a:stretch>
            <a:fillRect/>
          </a:stretch>
        </p:blipFill>
        <p:spPr>
          <a:xfrm>
            <a:off x="696630" y="1233927"/>
            <a:ext cx="7377271" cy="5050415"/>
          </a:xfrm>
          <a:prstGeom prst="rect">
            <a:avLst/>
          </a:prstGeom>
        </p:spPr>
      </p:pic>
      <p:sp>
        <p:nvSpPr>
          <p:cNvPr id="5" name="Rounded Rectangle 4"/>
          <p:cNvSpPr/>
          <p:nvPr/>
        </p:nvSpPr>
        <p:spPr>
          <a:xfrm>
            <a:off x="1138335" y="2425959"/>
            <a:ext cx="1399592" cy="447870"/>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p:cNvCxnSpPr/>
          <p:nvPr/>
        </p:nvCxnSpPr>
        <p:spPr>
          <a:xfrm>
            <a:off x="2575249" y="2631233"/>
            <a:ext cx="2146041" cy="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031952" y="2248789"/>
            <a:ext cx="1541017" cy="466305"/>
          </a:xfrm>
          <a:prstGeom prst="rect">
            <a:avLst/>
          </a:prstGeom>
        </p:spPr>
      </p:pic>
      <p:sp>
        <p:nvSpPr>
          <p:cNvPr id="19" name="Rounded Rectangle 18"/>
          <p:cNvSpPr/>
          <p:nvPr/>
        </p:nvSpPr>
        <p:spPr>
          <a:xfrm>
            <a:off x="1165843" y="3026563"/>
            <a:ext cx="420361" cy="388055"/>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Arrow Connector 25"/>
          <p:cNvCxnSpPr/>
          <p:nvPr/>
        </p:nvCxnSpPr>
        <p:spPr>
          <a:xfrm flipH="1">
            <a:off x="1586204" y="3191069"/>
            <a:ext cx="3135086" cy="182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138335" y="3511777"/>
            <a:ext cx="1399592" cy="1470769"/>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Straight Arrow Connector 28"/>
          <p:cNvCxnSpPr/>
          <p:nvPr/>
        </p:nvCxnSpPr>
        <p:spPr>
          <a:xfrm>
            <a:off x="2575249" y="4220547"/>
            <a:ext cx="2146041" cy="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2936926" y="2933607"/>
            <a:ext cx="1709718" cy="349810"/>
          </a:xfrm>
          <a:prstGeom prst="rect">
            <a:avLst/>
          </a:prstGeom>
        </p:spPr>
      </p:pic>
      <p:pic>
        <p:nvPicPr>
          <p:cNvPr id="31" name="Picture 30"/>
          <p:cNvPicPr>
            <a:picLocks noChangeAspect="1"/>
          </p:cNvPicPr>
          <p:nvPr/>
        </p:nvPicPr>
        <p:blipFill>
          <a:blip r:embed="rId6"/>
          <a:stretch>
            <a:fillRect/>
          </a:stretch>
        </p:blipFill>
        <p:spPr>
          <a:xfrm>
            <a:off x="2923649" y="3899806"/>
            <a:ext cx="1830945" cy="394814"/>
          </a:xfrm>
          <a:prstGeom prst="rect">
            <a:avLst/>
          </a:prstGeom>
        </p:spPr>
      </p:pic>
    </p:spTree>
    <p:extLst>
      <p:ext uri="{BB962C8B-B14F-4D97-AF65-F5344CB8AC3E}">
        <p14:creationId xmlns:p14="http://schemas.microsoft.com/office/powerpoint/2010/main" xmlns="" val="3613967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par>
                                <p:cTn id="19" presetID="2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par>
                                <p:cTn id="22" presetID="22" presetClass="entr" presetSubtype="2" fill="hold" grpId="0" nodeType="withEffect">
                                  <p:stCondLst>
                                    <p:cond delay="300"/>
                                  </p:stCondLst>
                                  <p:childTnLst>
                                    <p:set>
                                      <p:cBhvr>
                                        <p:cTn id="23" dur="1" fill="hold">
                                          <p:stCondLst>
                                            <p:cond delay="0"/>
                                          </p:stCondLst>
                                        </p:cTn>
                                        <p:tgtEl>
                                          <p:spTgt spid="19"/>
                                        </p:tgtEl>
                                        <p:attrNameLst>
                                          <p:attrName>style.visibility</p:attrName>
                                        </p:attrNameLst>
                                      </p:cBhvr>
                                      <p:to>
                                        <p:strVal val="visible"/>
                                      </p:to>
                                    </p:set>
                                    <p:animEffect transition="in" filter="wipe(righ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par>
                                <p:cTn id="30" presetID="22" presetClass="entr" presetSubtype="8" fill="hold" nodeType="withEffect">
                                  <p:stCondLst>
                                    <p:cond delay="3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nodeType="withEffect">
                                  <p:stCondLst>
                                    <p:cond delay="3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16</a:t>
            </a:fld>
            <a:r>
              <a:rPr lang="fr-BE" dirty="0" smtClean="0">
                <a:solidFill>
                  <a:schemeClr val="tx2">
                    <a:lumMod val="75000"/>
                  </a:schemeClr>
                </a:solidFill>
              </a:rPr>
              <a:t>/17</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dirty="0" smtClean="0">
                <a:ln>
                  <a:noFill/>
                </a:ln>
                <a:solidFill>
                  <a:schemeClr val="bg1"/>
                </a:solidFill>
                <a:effectLst/>
                <a:uLnTx/>
                <a:uFillTx/>
                <a:latin typeface="+mj-lt"/>
                <a:ea typeface="+mj-ea"/>
                <a:cs typeface="+mj-cs"/>
              </a:rPr>
              <a:t>Architecture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xmlns="" val="1175826398"/>
              </p:ext>
            </p:extLst>
          </p:nvPr>
        </p:nvGraphicFramePr>
        <p:xfrm>
          <a:off x="6746643" y="4087058"/>
          <a:ext cx="1445445" cy="1557416"/>
        </p:xfrm>
        <a:graphic>
          <a:graphicData uri="http://schemas.openxmlformats.org/presentationml/2006/ole">
            <p:oleObj spid="_x0000_s39341" name="Image" r:id="rId4" imgW="1352739" imgH="1457528" progId="">
              <p:embed/>
            </p:oleObj>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xmlns="" val="1276976352"/>
              </p:ext>
            </p:extLst>
          </p:nvPr>
        </p:nvGraphicFramePr>
        <p:xfrm>
          <a:off x="903359" y="4039053"/>
          <a:ext cx="850547" cy="1736048"/>
        </p:xfrm>
        <a:graphic>
          <a:graphicData uri="http://schemas.openxmlformats.org/presentationml/2006/ole">
            <p:oleObj spid="_x0000_s39342" name="Image" r:id="rId5" imgW="695422" imgH="1419423" progId="">
              <p:embed/>
            </p:oleObj>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xmlns="" val="3368529658"/>
              </p:ext>
            </p:extLst>
          </p:nvPr>
        </p:nvGraphicFramePr>
        <p:xfrm>
          <a:off x="1753905" y="4137919"/>
          <a:ext cx="4992737" cy="477247"/>
        </p:xfrm>
        <a:graphic>
          <a:graphicData uri="http://schemas.openxmlformats.org/presentationml/2006/ole">
            <p:oleObj spid="_x0000_s39343" name="Image" r:id="rId6" imgW="3886743" imgH="371527" progId="">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2689186248"/>
              </p:ext>
            </p:extLst>
          </p:nvPr>
        </p:nvGraphicFramePr>
        <p:xfrm>
          <a:off x="1753905" y="4592072"/>
          <a:ext cx="5040276" cy="488982"/>
        </p:xfrm>
        <a:graphic>
          <a:graphicData uri="http://schemas.openxmlformats.org/presentationml/2006/ole">
            <p:oleObj spid="_x0000_s39344" name="Image" r:id="rId7" imgW="3829585" imgH="371527" progId="">
              <p:embed/>
            </p:oleObj>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xmlns="" val="2090754406"/>
              </p:ext>
            </p:extLst>
          </p:nvPr>
        </p:nvGraphicFramePr>
        <p:xfrm>
          <a:off x="1753905" y="5160054"/>
          <a:ext cx="5079821" cy="519934"/>
        </p:xfrm>
        <a:graphic>
          <a:graphicData uri="http://schemas.openxmlformats.org/presentationml/2006/ole">
            <p:oleObj spid="_x0000_s39345" name="Image" r:id="rId8" imgW="3886743" imgH="400106" progId="">
              <p:embed/>
            </p:oleObj>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xmlns="" val="1850483328"/>
              </p:ext>
            </p:extLst>
          </p:nvPr>
        </p:nvGraphicFramePr>
        <p:xfrm>
          <a:off x="1402108" y="2307729"/>
          <a:ext cx="2667008" cy="1759676"/>
        </p:xfrm>
        <a:graphic>
          <a:graphicData uri="http://schemas.openxmlformats.org/presentationml/2006/ole">
            <p:oleObj spid="_x0000_s39346" name="Image" r:id="rId9" imgW="1848108" imgH="1219370" progId="">
              <p:embed/>
            </p:oleObj>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xmlns="" val="2643664397"/>
              </p:ext>
            </p:extLst>
          </p:nvPr>
        </p:nvGraphicFramePr>
        <p:xfrm>
          <a:off x="3967162" y="1454641"/>
          <a:ext cx="1209675" cy="1209675"/>
        </p:xfrm>
        <a:graphic>
          <a:graphicData uri="http://schemas.openxmlformats.org/presentationml/2006/ole">
            <p:oleObj spid="_x0000_s39347" name="Image" r:id="rId10" imgW="1209844" imgH="1209844" progId="">
              <p:embed/>
            </p:oleObj>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xmlns="" val="11347153"/>
              </p:ext>
            </p:extLst>
          </p:nvPr>
        </p:nvGraphicFramePr>
        <p:xfrm>
          <a:off x="5118781" y="2160472"/>
          <a:ext cx="2677224" cy="2007918"/>
        </p:xfrm>
        <a:graphic>
          <a:graphicData uri="http://schemas.openxmlformats.org/presentationml/2006/ole">
            <p:oleObj spid="_x0000_s39348" name="Image" r:id="rId11" imgW="1905266" imgH="1428949" progId="">
              <p:embed/>
            </p:oleObj>
          </a:graphicData>
        </a:graphic>
      </p:graphicFrame>
    </p:spTree>
    <p:extLst>
      <p:ext uri="{BB962C8B-B14F-4D97-AF65-F5344CB8AC3E}">
        <p14:creationId xmlns:p14="http://schemas.microsoft.com/office/powerpoint/2010/main" xmlns="" val="276978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1" name="Rectangle 10"/>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2" name="Titre 1"/>
          <p:cNvSpPr txBox="1">
            <a:spLocks/>
          </p:cNvSpPr>
          <p:nvPr/>
        </p:nvSpPr>
        <p:spPr>
          <a:xfrm>
            <a:off x="2484488" y="260728"/>
            <a:ext cx="6480000" cy="720000"/>
          </a:xfrm>
          <a:prstGeom prst="rect">
            <a:avLst/>
          </a:prstGeom>
        </p:spPr>
        <p:txBody>
          <a:bodyPr vert="horz" lIns="91440" tIns="45720" rIns="91440" bIns="45720" rtlCol="0" anchor="ctr">
            <a:noAutofit/>
          </a:bodyPr>
          <a:lstStyle/>
          <a:p>
            <a:pPr algn="r">
              <a:spcBef>
                <a:spcPct val="0"/>
              </a:spcBef>
              <a:defRPr/>
            </a:pPr>
            <a:endParaRPr lang="en-US" sz="2400" dirty="0">
              <a:solidFill>
                <a:prstClr val="white"/>
              </a:solidFill>
            </a:endParaRPr>
          </a:p>
        </p:txBody>
      </p:sp>
      <p:sp>
        <p:nvSpPr>
          <p:cNvPr id="13"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a:spcBef>
                <a:spcPct val="0"/>
              </a:spcBef>
              <a:defRPr/>
            </a:pPr>
            <a:r>
              <a:rPr lang="fr-FR" sz="3200" b="1" dirty="0" smtClean="0">
                <a:solidFill>
                  <a:prstClr val="white"/>
                </a:solidFill>
              </a:rPr>
              <a:t>Conclusion </a:t>
            </a:r>
            <a:r>
              <a:rPr lang="fr-FR" sz="3200" b="1" dirty="0" smtClean="0">
                <a:solidFill>
                  <a:prstClr val="white"/>
                </a:solidFill>
              </a:rPr>
              <a:t>et perspectives</a:t>
            </a:r>
            <a:endParaRPr lang="fr-FR" sz="3200" b="1" dirty="0">
              <a:solidFill>
                <a:prstClr val="white"/>
              </a:solidFill>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17</a:t>
            </a:fld>
            <a:r>
              <a:rPr lang="fr-BE" dirty="0" smtClean="0">
                <a:solidFill>
                  <a:schemeClr val="tx2">
                    <a:lumMod val="75000"/>
                  </a:schemeClr>
                </a:solidFill>
              </a:rPr>
              <a:t>/17</a:t>
            </a:r>
            <a:endParaRPr lang="fr-BE" dirty="0">
              <a:solidFill>
                <a:schemeClr val="tx2">
                  <a:lumMod val="75000"/>
                </a:schemeClr>
              </a:solidFill>
            </a:endParaRPr>
          </a:p>
        </p:txBody>
      </p:sp>
      <p:sp>
        <p:nvSpPr>
          <p:cNvPr id="15" name="Espace réservé du contenu 3"/>
          <p:cNvSpPr>
            <a:spLocks noGrp="1"/>
          </p:cNvSpPr>
          <p:nvPr>
            <p:ph idx="1"/>
          </p:nvPr>
        </p:nvSpPr>
        <p:spPr>
          <a:xfrm>
            <a:off x="457200" y="992135"/>
            <a:ext cx="8229600" cy="5291259"/>
          </a:xfrm>
        </p:spPr>
        <p:txBody>
          <a:bodyPr>
            <a:noAutofit/>
          </a:bodyPr>
          <a:lstStyle/>
          <a:p>
            <a:pPr marL="0" indent="0">
              <a:lnSpc>
                <a:spcPct val="150000"/>
              </a:lnSpc>
              <a:buNone/>
            </a:pPr>
            <a:r>
              <a:rPr lang="fr-FR" sz="2400" b="1" dirty="0" smtClean="0">
                <a:ln w="0"/>
                <a:solidFill>
                  <a:schemeClr val="tx2">
                    <a:lumMod val="75000"/>
                  </a:schemeClr>
                </a:solidFill>
              </a:rPr>
              <a:t>Conclusion</a:t>
            </a:r>
            <a:endParaRPr lang="fr-FR" sz="2400" dirty="0" smtClean="0">
              <a:ln w="0"/>
              <a:solidFill>
                <a:schemeClr val="tx2">
                  <a:lumMod val="75000"/>
                </a:schemeClr>
              </a:solidFill>
              <a:effectLst/>
            </a:endParaRPr>
          </a:p>
          <a:p>
            <a:pPr>
              <a:lnSpc>
                <a:spcPct val="150000"/>
              </a:lnSpc>
            </a:pPr>
            <a:r>
              <a:rPr lang="fr-FR" sz="2000" dirty="0" smtClean="0">
                <a:ln w="0"/>
                <a:solidFill>
                  <a:schemeClr val="tx2">
                    <a:lumMod val="75000"/>
                  </a:schemeClr>
                </a:solidFill>
                <a:effectLst/>
              </a:rPr>
              <a:t>Conception, développement et implémentation sur la plateforme de test d’un produit alarme de </a:t>
            </a:r>
            <a:r>
              <a:rPr lang="fr-FR" sz="2000" dirty="0" err="1" smtClean="0">
                <a:ln w="0"/>
                <a:solidFill>
                  <a:schemeClr val="tx2">
                    <a:lumMod val="75000"/>
                  </a:schemeClr>
                </a:solidFill>
                <a:effectLst/>
              </a:rPr>
              <a:t>Comelit</a:t>
            </a:r>
            <a:r>
              <a:rPr lang="fr-FR" sz="2000" dirty="0" smtClean="0">
                <a:ln w="0"/>
                <a:solidFill>
                  <a:schemeClr val="tx2">
                    <a:lumMod val="75000"/>
                  </a:schemeClr>
                </a:solidFill>
                <a:effectLst/>
              </a:rPr>
              <a:t> des  fonctionnalités suivantes: </a:t>
            </a:r>
            <a:endParaRPr lang="fr-FR" sz="2000" dirty="0">
              <a:ln w="0"/>
              <a:solidFill>
                <a:schemeClr val="tx2">
                  <a:lumMod val="75000"/>
                </a:schemeClr>
              </a:solidFill>
              <a:effectLst/>
            </a:endParaRPr>
          </a:p>
          <a:p>
            <a:pPr lvl="1">
              <a:spcBef>
                <a:spcPts val="600"/>
              </a:spcBef>
            </a:pPr>
            <a:r>
              <a:rPr lang="fr-FR" sz="1600" dirty="0" smtClean="0">
                <a:ln w="0"/>
                <a:solidFill>
                  <a:schemeClr val="tx2">
                    <a:lumMod val="75000"/>
                  </a:schemeClr>
                </a:solidFill>
              </a:rPr>
              <a:t>Un Driver pour le module 3G </a:t>
            </a:r>
            <a:r>
              <a:rPr lang="fr-FR" sz="1600" dirty="0" err="1" smtClean="0">
                <a:ln w="0"/>
                <a:solidFill>
                  <a:schemeClr val="tx2">
                    <a:lumMod val="75000"/>
                  </a:schemeClr>
                </a:solidFill>
              </a:rPr>
              <a:t>Quectel</a:t>
            </a:r>
            <a:r>
              <a:rPr lang="fr-FR" sz="1600" dirty="0" smtClean="0">
                <a:ln w="0"/>
                <a:solidFill>
                  <a:schemeClr val="tx2">
                    <a:lumMod val="75000"/>
                  </a:schemeClr>
                </a:solidFill>
              </a:rPr>
              <a:t> M95.</a:t>
            </a:r>
          </a:p>
          <a:p>
            <a:pPr lvl="1">
              <a:spcBef>
                <a:spcPts val="600"/>
              </a:spcBef>
            </a:pPr>
            <a:r>
              <a:rPr lang="fr-FR" sz="1600" dirty="0" smtClean="0">
                <a:ln w="0"/>
                <a:solidFill>
                  <a:schemeClr val="tx2">
                    <a:lumMod val="75000"/>
                  </a:schemeClr>
                </a:solidFill>
              </a:rPr>
              <a:t>Le service Contrôle SMS.</a:t>
            </a:r>
          </a:p>
          <a:p>
            <a:pPr lvl="1">
              <a:spcBef>
                <a:spcPts val="600"/>
              </a:spcBef>
            </a:pPr>
            <a:r>
              <a:rPr lang="fr-FR" sz="1600" dirty="0" smtClean="0">
                <a:ln w="0"/>
                <a:solidFill>
                  <a:schemeClr val="tx2">
                    <a:lumMod val="75000"/>
                  </a:schemeClr>
                </a:solidFill>
              </a:rPr>
              <a:t>Le service Push Notification.</a:t>
            </a:r>
          </a:p>
          <a:p>
            <a:pPr>
              <a:spcBef>
                <a:spcPts val="600"/>
              </a:spcBef>
            </a:pPr>
            <a:r>
              <a:rPr lang="fr-FR" sz="2000" dirty="0" smtClean="0">
                <a:ln w="0"/>
                <a:solidFill>
                  <a:schemeClr val="tx2">
                    <a:lumMod val="75000"/>
                  </a:schemeClr>
                </a:solidFill>
                <a:effectLst/>
              </a:rPr>
              <a:t>Développement d’une application client sur l’OS </a:t>
            </a:r>
            <a:r>
              <a:rPr lang="fr-FR" sz="2000" dirty="0" err="1" smtClean="0">
                <a:ln w="0"/>
                <a:solidFill>
                  <a:schemeClr val="tx2">
                    <a:lumMod val="75000"/>
                  </a:schemeClr>
                </a:solidFill>
                <a:effectLst/>
              </a:rPr>
              <a:t>android</a:t>
            </a:r>
            <a:r>
              <a:rPr lang="fr-FR" sz="2000" dirty="0" smtClean="0">
                <a:ln w="0"/>
                <a:solidFill>
                  <a:schemeClr val="tx2">
                    <a:lumMod val="75000"/>
                  </a:schemeClr>
                </a:solidFill>
                <a:effectLst/>
              </a:rPr>
              <a:t> pour réaliser le mécanisme Push Notification.</a:t>
            </a:r>
          </a:p>
          <a:p>
            <a:pPr marL="0" indent="0">
              <a:spcBef>
                <a:spcPts val="600"/>
              </a:spcBef>
              <a:buNone/>
            </a:pPr>
            <a:endParaRPr lang="fr-FR" sz="2000" b="1" dirty="0">
              <a:ln w="0"/>
              <a:solidFill>
                <a:schemeClr val="tx2">
                  <a:lumMod val="75000"/>
                </a:schemeClr>
              </a:solidFill>
            </a:endParaRPr>
          </a:p>
          <a:p>
            <a:pPr marL="0" indent="0">
              <a:spcBef>
                <a:spcPts val="600"/>
              </a:spcBef>
              <a:buNone/>
            </a:pPr>
            <a:r>
              <a:rPr lang="fr-FR" sz="2400" b="1" dirty="0" smtClean="0">
                <a:ln w="0"/>
                <a:solidFill>
                  <a:schemeClr val="tx2">
                    <a:lumMod val="75000"/>
                  </a:schemeClr>
                </a:solidFill>
                <a:effectLst/>
              </a:rPr>
              <a:t>Perspectives</a:t>
            </a:r>
          </a:p>
          <a:p>
            <a:pPr>
              <a:lnSpc>
                <a:spcPct val="150000"/>
              </a:lnSpc>
            </a:pPr>
            <a:r>
              <a:rPr lang="fr-FR" sz="2000" dirty="0" smtClean="0">
                <a:ln w="0"/>
                <a:solidFill>
                  <a:schemeClr val="tx2">
                    <a:lumMod val="75000"/>
                  </a:schemeClr>
                </a:solidFill>
              </a:rPr>
              <a:t>Réalisation d’un serveur similaire à Google Cloud Messaging propre à </a:t>
            </a:r>
            <a:r>
              <a:rPr lang="fr-FR" sz="2000" dirty="0" err="1" smtClean="0">
                <a:ln w="0"/>
                <a:solidFill>
                  <a:schemeClr val="tx2">
                    <a:lumMod val="75000"/>
                  </a:schemeClr>
                </a:solidFill>
              </a:rPr>
              <a:t>Comelit</a:t>
            </a:r>
            <a:r>
              <a:rPr lang="fr-FR" sz="2000" dirty="0" smtClean="0">
                <a:ln w="0"/>
                <a:solidFill>
                  <a:schemeClr val="tx2">
                    <a:lumMod val="75000"/>
                  </a:schemeClr>
                </a:solidFill>
              </a:rPr>
              <a:t>.</a:t>
            </a:r>
            <a:endParaRPr lang="fr-FR" sz="2000" dirty="0">
              <a:ln w="0"/>
              <a:solidFill>
                <a:schemeClr val="tx2">
                  <a:lumMod val="75000"/>
                </a:schemeClr>
              </a:solidFill>
              <a:effectLst/>
            </a:endParaRPr>
          </a:p>
        </p:txBody>
      </p:sp>
      <p:sp>
        <p:nvSpPr>
          <p:cNvPr id="1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Tree>
    <p:extLst>
      <p:ext uri="{BB962C8B-B14F-4D97-AF65-F5344CB8AC3E}">
        <p14:creationId xmlns:p14="http://schemas.microsoft.com/office/powerpoint/2010/main" xmlns="" val="42924122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5" name="Titre 1"/>
          <p:cNvSpPr txBox="1">
            <a:spLocks/>
          </p:cNvSpPr>
          <p:nvPr/>
        </p:nvSpPr>
        <p:spPr>
          <a:xfrm>
            <a:off x="2483768" y="1700808"/>
            <a:ext cx="6480720" cy="1800199"/>
          </a:xfrm>
          <a:prstGeom prst="rect">
            <a:avLst/>
          </a:prstGeom>
        </p:spPr>
        <p:txBody>
          <a:bodyPr vert="horz" lIns="91440" tIns="45720" rIns="91440" bIns="45720" rtlCol="0" anchor="ct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spcBef>
                <a:spcPct val="0"/>
              </a:spcBef>
              <a:defRPr/>
            </a:pPr>
            <a:r>
              <a:rPr lang="fr-FR" sz="3200" b="1" dirty="0" smtClean="0">
                <a:ln w="10541" cmpd="sng">
                  <a:solidFill>
                    <a:srgbClr val="4F81BD">
                      <a:shade val="88000"/>
                      <a:satMod val="110000"/>
                    </a:srgbClr>
                  </a:solidFill>
                  <a:prstDash val="solid"/>
                </a:ln>
                <a:solidFill>
                  <a:prstClr val="white"/>
                </a:solidFill>
                <a:ea typeface="+mj-ea"/>
                <a:cs typeface="+mj-cs"/>
              </a:rPr>
              <a:t>Merci Pour Votre Attention</a:t>
            </a:r>
            <a:endParaRPr lang="fr-FR" sz="3600" b="1" dirty="0">
              <a:ln w="0"/>
              <a:solidFill>
                <a:prstClr val="white"/>
              </a:solidFill>
              <a:effectLst>
                <a:reflection blurRad="12700" stA="50000" endPos="50000" dist="5000" dir="5400000" sy="-100000" rotWithShape="0"/>
              </a:effectLst>
              <a:ea typeface="+mj-ea"/>
              <a:cs typeface="+mj-cs"/>
            </a:endParaRPr>
          </a:p>
        </p:txBody>
      </p:sp>
      <p:pic>
        <p:nvPicPr>
          <p:cNvPr id="2050" name="Picture 2" descr="http://www.cafesciencedundee.co.uk/wp-content/uploads/2011/09/digital_eye-300x264.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528" y="2859384"/>
            <a:ext cx="1466952" cy="1289696"/>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8" name="Picture 2" descr="D:\Mes documents\Mortadha\Projets\PFE by MAMD\PFE Yosra et Tasnim\RapportPFEfinal\RapportPFEfinal\RapportPFE\isi.png"/>
          <p:cNvPicPr>
            <a:picLocks noChangeAspect="1" noChangeArrowheads="1"/>
          </p:cNvPicPr>
          <p:nvPr/>
        </p:nvPicPr>
        <p:blipFill>
          <a:blip r:embed="rId5" cstate="print"/>
          <a:srcRect/>
          <a:stretch>
            <a:fillRect/>
          </a:stretch>
        </p:blipFill>
        <p:spPr bwMode="auto">
          <a:xfrm>
            <a:off x="6956178" y="348463"/>
            <a:ext cx="2077972" cy="879565"/>
          </a:xfrm>
          <a:prstGeom prst="rect">
            <a:avLst/>
          </a:prstGeom>
          <a:noFill/>
        </p:spPr>
      </p:pic>
      <p:pic>
        <p:nvPicPr>
          <p:cNvPr id="2" name="Picture 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28749" y="5622041"/>
            <a:ext cx="2727960" cy="1078487"/>
          </a:xfrm>
          <a:prstGeom prst="rect">
            <a:avLst/>
          </a:prstGeom>
        </p:spPr>
      </p:pic>
    </p:spTree>
    <p:extLst>
      <p:ext uri="{BB962C8B-B14F-4D97-AF65-F5344CB8AC3E}">
        <p14:creationId xmlns:p14="http://schemas.microsoft.com/office/powerpoint/2010/main" xmlns="" val="30635610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0" y="653902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Contexte et objectifs du projet</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2" name="Rectangle 1"/>
          <p:cNvSpPr/>
          <p:nvPr/>
        </p:nvSpPr>
        <p:spPr>
          <a:xfrm>
            <a:off x="522160" y="1154552"/>
            <a:ext cx="8496944" cy="2339102"/>
          </a:xfrm>
          <a:prstGeom prst="rect">
            <a:avLst/>
          </a:prstGeom>
        </p:spPr>
        <p:txBody>
          <a:bodyPr wrap="square">
            <a:spAutoFit/>
          </a:bodyPr>
          <a:lstStyle/>
          <a:p>
            <a:pPr marL="342900" indent="-342900">
              <a:spcBef>
                <a:spcPts val="600"/>
              </a:spcBef>
              <a:spcAft>
                <a:spcPts val="600"/>
              </a:spcAft>
              <a:buFont typeface="Arial" pitchFamily="34" charset="0"/>
              <a:buChar char="•"/>
            </a:pPr>
            <a:r>
              <a:rPr lang="fr-FR" sz="2000" dirty="0" smtClean="0">
                <a:ln w="0"/>
                <a:solidFill>
                  <a:schemeClr val="tx2">
                    <a:lumMod val="75000"/>
                  </a:schemeClr>
                </a:solidFill>
                <a:effectLst/>
              </a:rPr>
              <a:t>Importance de la sécurité pour se prévenir contre les intrusions</a:t>
            </a:r>
          </a:p>
          <a:p>
            <a:pPr marL="342900" indent="-342900">
              <a:spcBef>
                <a:spcPts val="600"/>
              </a:spcBef>
              <a:spcAft>
                <a:spcPts val="600"/>
              </a:spcAft>
              <a:buFont typeface="Arial" pitchFamily="34" charset="0"/>
              <a:buChar char="•"/>
            </a:pPr>
            <a:r>
              <a:rPr lang="fr-FR" sz="2000" dirty="0" smtClean="0">
                <a:ln w="0"/>
                <a:solidFill>
                  <a:schemeClr val="tx2">
                    <a:lumMod val="75000"/>
                  </a:schemeClr>
                </a:solidFill>
              </a:rPr>
              <a:t>Besoin </a:t>
            </a:r>
            <a:r>
              <a:rPr lang="fr-FR" sz="2000" dirty="0">
                <a:ln w="0"/>
                <a:solidFill>
                  <a:schemeClr val="tx2">
                    <a:lumMod val="75000"/>
                  </a:schemeClr>
                </a:solidFill>
              </a:rPr>
              <a:t>de communication des données en  temps réel </a:t>
            </a:r>
            <a:r>
              <a:rPr lang="fr-FR" sz="2000" dirty="0" smtClean="0">
                <a:ln w="0"/>
                <a:solidFill>
                  <a:schemeClr val="tx2">
                    <a:lumMod val="75000"/>
                  </a:schemeClr>
                </a:solidFill>
              </a:rPr>
              <a:t>entre l’utilisateur et son produit d’alarme.</a:t>
            </a:r>
          </a:p>
          <a:p>
            <a:pPr marL="342900" indent="-342900">
              <a:spcBef>
                <a:spcPts val="600"/>
              </a:spcBef>
              <a:spcAft>
                <a:spcPts val="600"/>
              </a:spcAft>
              <a:buFont typeface="Arial" pitchFamily="34" charset="0"/>
              <a:buChar char="•"/>
            </a:pPr>
            <a:r>
              <a:rPr lang="fr-FR" sz="2000" dirty="0" smtClean="0">
                <a:ln w="0"/>
                <a:solidFill>
                  <a:schemeClr val="tx2">
                    <a:lumMod val="75000"/>
                  </a:schemeClr>
                </a:solidFill>
              </a:rPr>
              <a:t>Moyens de communication : </a:t>
            </a:r>
          </a:p>
          <a:p>
            <a:pPr marL="800100" lvl="1" indent="-342900">
              <a:spcAft>
                <a:spcPts val="600"/>
              </a:spcAft>
              <a:buFont typeface="Arial" pitchFamily="34" charset="0"/>
              <a:buChar char="•"/>
            </a:pPr>
            <a:r>
              <a:rPr lang="fr-FR" dirty="0" smtClean="0">
                <a:ln w="0"/>
                <a:solidFill>
                  <a:schemeClr val="tx2">
                    <a:lumMod val="75000"/>
                  </a:schemeClr>
                </a:solidFill>
                <a:effectLst/>
              </a:rPr>
              <a:t>Le réseau GSM pour le co</a:t>
            </a:r>
            <a:r>
              <a:rPr lang="fr-FR" dirty="0" smtClean="0">
                <a:ln w="0"/>
                <a:solidFill>
                  <a:schemeClr val="tx2">
                    <a:lumMod val="75000"/>
                  </a:schemeClr>
                </a:solidFill>
              </a:rPr>
              <a:t>ntrôle de l’alarme (contrôle SMS).</a:t>
            </a:r>
            <a:endParaRPr lang="fr-FR" dirty="0" smtClean="0">
              <a:ln w="0"/>
              <a:solidFill>
                <a:schemeClr val="tx2">
                  <a:lumMod val="75000"/>
                </a:schemeClr>
              </a:solidFill>
              <a:effectLst/>
            </a:endParaRPr>
          </a:p>
          <a:p>
            <a:pPr marL="800100" lvl="1" indent="-342900">
              <a:spcAft>
                <a:spcPts val="600"/>
              </a:spcAft>
              <a:buFont typeface="Arial" pitchFamily="34" charset="0"/>
              <a:buChar char="•"/>
            </a:pPr>
            <a:r>
              <a:rPr lang="fr-FR" dirty="0" smtClean="0">
                <a:ln w="0"/>
                <a:solidFill>
                  <a:schemeClr val="tx2">
                    <a:lumMod val="75000"/>
                  </a:schemeClr>
                </a:solidFill>
              </a:rPr>
              <a:t>L’internet à travers le serveur </a:t>
            </a:r>
            <a:r>
              <a:rPr lang="fr-FR" dirty="0" err="1" smtClean="0">
                <a:ln w="0"/>
                <a:solidFill>
                  <a:schemeClr val="tx2">
                    <a:lumMod val="75000"/>
                  </a:schemeClr>
                </a:solidFill>
              </a:rPr>
              <a:t>cloud</a:t>
            </a:r>
            <a:r>
              <a:rPr lang="fr-FR" dirty="0" smtClean="0">
                <a:ln w="0"/>
                <a:solidFill>
                  <a:schemeClr val="tx2">
                    <a:lumMod val="75000"/>
                  </a:schemeClr>
                </a:solidFill>
              </a:rPr>
              <a:t> GCM (Push notification).</a:t>
            </a:r>
          </a:p>
        </p:txBody>
      </p:sp>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9796" y="3390615"/>
            <a:ext cx="8098971" cy="31189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935958" y="5506771"/>
            <a:ext cx="370820" cy="52321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302303" y="3422642"/>
            <a:ext cx="1136352" cy="64211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268968" y="3560950"/>
            <a:ext cx="1093839" cy="623489"/>
          </a:xfrm>
          <a:prstGeom prst="rect">
            <a:avLst/>
          </a:prstGeom>
        </p:spPr>
      </p:pic>
      <p:sp>
        <p:nvSpPr>
          <p:cNvPr id="9" name="Oval 8"/>
          <p:cNvSpPr/>
          <p:nvPr/>
        </p:nvSpPr>
        <p:spPr>
          <a:xfrm>
            <a:off x="5402972" y="4717149"/>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923313" y="4927608"/>
            <a:ext cx="232229" cy="195943"/>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Straight Arrow Connector 14"/>
          <p:cNvCxnSpPr>
            <a:stCxn id="9" idx="6"/>
            <a:endCxn id="13" idx="1"/>
          </p:cNvCxnSpPr>
          <p:nvPr/>
        </p:nvCxnSpPr>
        <p:spPr>
          <a:xfrm>
            <a:off x="5646057" y="4847778"/>
            <a:ext cx="1277256" cy="1778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438655" y="3922262"/>
            <a:ext cx="2600776" cy="10053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480457" y="3970293"/>
            <a:ext cx="1842187" cy="10552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480457" y="4064759"/>
            <a:ext cx="1929493" cy="1058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 idx="3"/>
            <a:endCxn id="13" idx="0"/>
          </p:cNvCxnSpPr>
          <p:nvPr/>
        </p:nvCxnSpPr>
        <p:spPr>
          <a:xfrm>
            <a:off x="4362807" y="3872695"/>
            <a:ext cx="2676621" cy="1054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227484" y="4952109"/>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p:cNvSpPr/>
          <p:nvPr/>
        </p:nvSpPr>
        <p:spPr>
          <a:xfrm>
            <a:off x="6284685" y="4424935"/>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p:cNvSpPr/>
          <p:nvPr/>
        </p:nvSpPr>
        <p:spPr>
          <a:xfrm>
            <a:off x="8079591" y="4764322"/>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p:cNvSpPr/>
          <p:nvPr/>
        </p:nvSpPr>
        <p:spPr>
          <a:xfrm>
            <a:off x="5287448" y="5136019"/>
            <a:ext cx="163163" cy="170269"/>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p:cNvSpPr/>
          <p:nvPr/>
        </p:nvSpPr>
        <p:spPr>
          <a:xfrm>
            <a:off x="5841122" y="5588652"/>
            <a:ext cx="150103" cy="163285"/>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p:cNvSpPr/>
          <p:nvPr/>
        </p:nvSpPr>
        <p:spPr>
          <a:xfrm>
            <a:off x="6591300" y="5679965"/>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389" name="Straight Arrow Connector 16388"/>
          <p:cNvCxnSpPr>
            <a:endCxn id="57" idx="5"/>
          </p:cNvCxnSpPr>
          <p:nvPr/>
        </p:nvCxnSpPr>
        <p:spPr>
          <a:xfrm flipH="1" flipV="1">
            <a:off x="6492171" y="4647932"/>
            <a:ext cx="547256" cy="279676"/>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1" name="Straight Arrow Connector 16390"/>
          <p:cNvCxnSpPr>
            <a:endCxn id="61" idx="7"/>
          </p:cNvCxnSpPr>
          <p:nvPr/>
        </p:nvCxnSpPr>
        <p:spPr>
          <a:xfrm flipH="1">
            <a:off x="6798786" y="5164594"/>
            <a:ext cx="278741" cy="553631"/>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5" name="Straight Arrow Connector 16394"/>
          <p:cNvCxnSpPr>
            <a:stCxn id="13" idx="3"/>
            <a:endCxn id="56" idx="2"/>
          </p:cNvCxnSpPr>
          <p:nvPr/>
        </p:nvCxnSpPr>
        <p:spPr>
          <a:xfrm>
            <a:off x="7155542" y="5025580"/>
            <a:ext cx="71942" cy="57158"/>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7" name="Straight Arrow Connector 16396"/>
          <p:cNvCxnSpPr>
            <a:endCxn id="58" idx="2"/>
          </p:cNvCxnSpPr>
          <p:nvPr/>
        </p:nvCxnSpPr>
        <p:spPr>
          <a:xfrm flipV="1">
            <a:off x="7165625" y="4894951"/>
            <a:ext cx="913966" cy="139840"/>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1" name="Straight Arrow Connector 16400"/>
          <p:cNvCxnSpPr>
            <a:stCxn id="13" idx="1"/>
            <a:endCxn id="60" idx="6"/>
          </p:cNvCxnSpPr>
          <p:nvPr/>
        </p:nvCxnSpPr>
        <p:spPr>
          <a:xfrm flipH="1">
            <a:off x="5991225" y="5025580"/>
            <a:ext cx="932088" cy="644715"/>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3" name="Straight Arrow Connector 16402"/>
          <p:cNvCxnSpPr>
            <a:stCxn id="13" idx="1"/>
            <a:endCxn id="59" idx="6"/>
          </p:cNvCxnSpPr>
          <p:nvPr/>
        </p:nvCxnSpPr>
        <p:spPr>
          <a:xfrm flipH="1">
            <a:off x="5450611" y="5025580"/>
            <a:ext cx="1472702" cy="195574"/>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5" name="Straight Arrow Connector 16404"/>
          <p:cNvCxnSpPr>
            <a:stCxn id="13" idx="1"/>
            <a:endCxn id="9" idx="6"/>
          </p:cNvCxnSpPr>
          <p:nvPr/>
        </p:nvCxnSpPr>
        <p:spPr>
          <a:xfrm flipH="1" flipV="1">
            <a:off x="5646057" y="4847778"/>
            <a:ext cx="1277256" cy="177802"/>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6130575" y="4894950"/>
            <a:ext cx="167841" cy="158891"/>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408" name="Straight Arrow Connector 16407"/>
          <p:cNvCxnSpPr>
            <a:stCxn id="13" idx="1"/>
            <a:endCxn id="87" idx="6"/>
          </p:cNvCxnSpPr>
          <p:nvPr/>
        </p:nvCxnSpPr>
        <p:spPr>
          <a:xfrm flipH="1" flipV="1">
            <a:off x="6298416" y="4974396"/>
            <a:ext cx="624897" cy="51184"/>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12" name="Straight Arrow Connector 16411"/>
          <p:cNvCxnSpPr>
            <a:endCxn id="8" idx="3"/>
          </p:cNvCxnSpPr>
          <p:nvPr/>
        </p:nvCxnSpPr>
        <p:spPr>
          <a:xfrm flipH="1" flipV="1">
            <a:off x="4362807" y="3872695"/>
            <a:ext cx="2560506" cy="1152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14" name="Straight Arrow Connector 16413"/>
          <p:cNvCxnSpPr/>
          <p:nvPr/>
        </p:nvCxnSpPr>
        <p:spPr>
          <a:xfrm flipH="1">
            <a:off x="1421842" y="4024365"/>
            <a:ext cx="1900802" cy="101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704552" y="6509603"/>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8151688" y="6507040"/>
            <a:ext cx="8128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2</a:t>
            </a:fld>
            <a:r>
              <a:rPr lang="fr-BE" dirty="0" smtClean="0">
                <a:solidFill>
                  <a:schemeClr val="tx2">
                    <a:lumMod val="75000"/>
                  </a:schemeClr>
                </a:solidFill>
              </a:rPr>
              <a:t>/17</a:t>
            </a:r>
            <a:endParaRPr lang="fr-BE" dirty="0">
              <a:solidFill>
                <a:schemeClr val="tx2">
                  <a:lumMod val="75000"/>
                </a:schemeClr>
              </a:solidFill>
            </a:endParaRPr>
          </a:p>
        </p:txBody>
      </p:sp>
      <p:sp>
        <p:nvSpPr>
          <p:cNvPr id="99" name="Espace réservé du pied de page 41"/>
          <p:cNvSpPr>
            <a:spLocks noGrp="1"/>
          </p:cNvSpPr>
          <p:nvPr>
            <p:ph type="ftr" sz="quarter" idx="11"/>
          </p:nvPr>
        </p:nvSpPr>
        <p:spPr>
          <a:xfrm>
            <a:off x="60206" y="6529775"/>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38" name="Rectangle 37"/>
          <p:cNvSpPr/>
          <p:nvPr/>
        </p:nvSpPr>
        <p:spPr>
          <a:xfrm>
            <a:off x="519796" y="1188342"/>
            <a:ext cx="8496944" cy="2400657"/>
          </a:xfrm>
          <a:prstGeom prst="rect">
            <a:avLst/>
          </a:prstGeom>
        </p:spPr>
        <p:txBody>
          <a:bodyPr wrap="square">
            <a:spAutoFit/>
          </a:bodyPr>
          <a:lstStyle/>
          <a:p>
            <a:pPr>
              <a:spcBef>
                <a:spcPts val="600"/>
              </a:spcBef>
              <a:spcAft>
                <a:spcPts val="600"/>
              </a:spcAft>
            </a:pPr>
            <a:r>
              <a:rPr lang="fr-FR" sz="2000" b="1" dirty="0">
                <a:ln w="0"/>
                <a:solidFill>
                  <a:schemeClr val="tx2">
                    <a:lumMod val="75000"/>
                  </a:schemeClr>
                </a:solidFill>
              </a:rPr>
              <a:t> </a:t>
            </a:r>
            <a:r>
              <a:rPr lang="fr-FR" sz="2000" b="1" dirty="0" smtClean="0">
                <a:ln w="0"/>
                <a:solidFill>
                  <a:schemeClr val="tx2">
                    <a:lumMod val="75000"/>
                  </a:schemeClr>
                </a:solidFill>
              </a:rPr>
              <a:t>     </a:t>
            </a:r>
            <a:r>
              <a:rPr lang="fr-FR" sz="2000" b="1" dirty="0" smtClean="0">
                <a:ln w="0"/>
                <a:solidFill>
                  <a:schemeClr val="tx2">
                    <a:lumMod val="75000"/>
                  </a:schemeClr>
                </a:solidFill>
                <a:effectLst/>
              </a:rPr>
              <a:t>Objectifs du Projet:</a:t>
            </a: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un driver pour </a:t>
            </a:r>
            <a:r>
              <a:rPr lang="fr-FR" sz="2000" dirty="0" smtClean="0">
                <a:ln w="0"/>
                <a:solidFill>
                  <a:schemeClr val="tx2">
                    <a:lumMod val="75000"/>
                  </a:schemeClr>
                </a:solidFill>
              </a:rPr>
              <a:t>un module de </a:t>
            </a:r>
            <a:r>
              <a:rPr lang="fr-FR" sz="2000" dirty="0" smtClean="0">
                <a:ln w="0"/>
                <a:solidFill>
                  <a:schemeClr val="tx2">
                    <a:lumMod val="75000"/>
                  </a:schemeClr>
                </a:solidFill>
              </a:rPr>
              <a:t>transmission 3G d’un produit alarme de </a:t>
            </a:r>
            <a:r>
              <a:rPr lang="fr-FR" sz="2000" dirty="0" err="1" smtClean="0">
                <a:ln w="0"/>
                <a:solidFill>
                  <a:schemeClr val="tx2">
                    <a:lumMod val="75000"/>
                  </a:schemeClr>
                </a:solidFill>
              </a:rPr>
              <a:t>Comelit</a:t>
            </a:r>
            <a:endParaRPr lang="fr-FR" sz="2000" dirty="0" smtClean="0">
              <a:ln w="0"/>
              <a:solidFill>
                <a:schemeClr val="tx2">
                  <a:lumMod val="75000"/>
                </a:schemeClr>
              </a:solidFill>
            </a:endParaRP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le service contrôle SMS</a:t>
            </a: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le service push notification et une application </a:t>
            </a:r>
            <a:r>
              <a:rPr lang="fr-FR" sz="2000" dirty="0" err="1" smtClean="0">
                <a:ln w="0"/>
                <a:solidFill>
                  <a:schemeClr val="tx2">
                    <a:lumMod val="75000"/>
                  </a:schemeClr>
                </a:solidFill>
              </a:rPr>
              <a:t>Android</a:t>
            </a:r>
            <a:r>
              <a:rPr lang="fr-FR" sz="2000" dirty="0" smtClean="0">
                <a:ln w="0"/>
                <a:solidFill>
                  <a:schemeClr val="tx2">
                    <a:lumMod val="75000"/>
                  </a:schemeClr>
                </a:solidFill>
              </a:rPr>
              <a:t> supportant ce service</a:t>
            </a:r>
            <a:endParaRPr lang="fr-FR" dirty="0" smtClean="0">
              <a:ln w="0"/>
              <a:solidFill>
                <a:schemeClr val="tx2">
                  <a:lumMod val="75000"/>
                </a:schemeClr>
              </a:solidFill>
            </a:endParaRPr>
          </a:p>
        </p:txBody>
      </p:sp>
    </p:spTree>
    <p:custDataLst>
      <p:tags r:id="rId1"/>
    </p:custDataLst>
    <p:extLst>
      <p:ext uri="{BB962C8B-B14F-4D97-AF65-F5344CB8AC3E}">
        <p14:creationId xmlns:p14="http://schemas.microsoft.com/office/powerpoint/2010/main" xmlns="" val="36305598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 presetClass="entr" presetSubtype="0" fill="hold" nodeType="withEffect">
                                  <p:stCondLst>
                                    <p:cond delay="0"/>
                                  </p:stCondLst>
                                  <p:childTnLst>
                                    <p:set>
                                      <p:cBhvr>
                                        <p:cTn id="19" dur="1" fill="hold">
                                          <p:stCondLst>
                                            <p:cond delay="9"/>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200"/>
                                        <p:tgtEl>
                                          <p:spTgt spid="2">
                                            <p:txEl>
                                              <p:pRg st="3" end="3"/>
                                            </p:txEl>
                                          </p:spTgt>
                                        </p:tgtEl>
                                      </p:cBhvr>
                                    </p:animEffect>
                                  </p:childTnLst>
                                </p:cTn>
                              </p:par>
                              <p:par>
                                <p:cTn id="25" presetID="10" presetClass="entr" presetSubtype="0" fill="hold"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par>
                                <p:cTn id="32" presetID="22" presetClass="exit" presetSubtype="8" fill="hold" nodeType="withEffect">
                                  <p:stCondLst>
                                    <p:cond delay="600"/>
                                  </p:stCondLst>
                                  <p:childTnLst>
                                    <p:animEffect transition="out" filter="wipe(left)">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childTnLst>
                          </p:cTn>
                        </p:par>
                        <p:par>
                          <p:cTn id="35" fill="hold">
                            <p:stCondLst>
                              <p:cond delay="2300"/>
                            </p:stCondLst>
                            <p:childTnLst>
                              <p:par>
                                <p:cTn id="36" presetID="22" presetClass="entr" presetSubtype="8" fill="hold" nodeType="afterEffect">
                                  <p:stCondLst>
                                    <p:cond delay="40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22" presetClass="exit" presetSubtype="8" fill="hold" nodeType="withEffect">
                                  <p:stCondLst>
                                    <p:cond delay="900"/>
                                  </p:stCondLst>
                                  <p:childTnLst>
                                    <p:animEffect transition="out" filter="wipe(left)">
                                      <p:cBhvr>
                                        <p:cTn id="40" dur="500"/>
                                        <p:tgtEl>
                                          <p:spTgt spid="52"/>
                                        </p:tgtEl>
                                      </p:cBhvr>
                                    </p:animEffect>
                                    <p:set>
                                      <p:cBhvr>
                                        <p:cTn id="41" dur="1" fill="hold">
                                          <p:stCondLst>
                                            <p:cond delay="499"/>
                                          </p:stCondLst>
                                        </p:cTn>
                                        <p:tgtEl>
                                          <p:spTgt spid="52"/>
                                        </p:tgtEl>
                                        <p:attrNameLst>
                                          <p:attrName>style.visibility</p:attrName>
                                        </p:attrNameLst>
                                      </p:cBhvr>
                                      <p:to>
                                        <p:strVal val="hidden"/>
                                      </p:to>
                                    </p:set>
                                  </p:childTnLst>
                                </p:cTn>
                              </p:par>
                            </p:childTnLst>
                          </p:cTn>
                        </p:par>
                        <p:par>
                          <p:cTn id="42" fill="hold">
                            <p:stCondLst>
                              <p:cond delay="3700"/>
                            </p:stCondLst>
                            <p:childTnLst>
                              <p:par>
                                <p:cTn id="43" presetID="1"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par>
                          <p:cTn id="45" fill="hold">
                            <p:stCondLst>
                              <p:cond delay="3700"/>
                            </p:stCondLst>
                            <p:childTnLst>
                              <p:par>
                                <p:cTn id="46" presetID="22" presetClass="entr" presetSubtype="4" fill="hold" nodeType="afterEffect">
                                  <p:stCondLst>
                                    <p:cond delay="0"/>
                                  </p:stCondLst>
                                  <p:childTnLst>
                                    <p:set>
                                      <p:cBhvr>
                                        <p:cTn id="47" dur="1" fill="hold">
                                          <p:stCondLst>
                                            <p:cond delay="0"/>
                                          </p:stCondLst>
                                        </p:cTn>
                                        <p:tgtEl>
                                          <p:spTgt spid="16397"/>
                                        </p:tgtEl>
                                        <p:attrNameLst>
                                          <p:attrName>style.visibility</p:attrName>
                                        </p:attrNameLst>
                                      </p:cBhvr>
                                      <p:to>
                                        <p:strVal val="visible"/>
                                      </p:to>
                                    </p:set>
                                    <p:animEffect transition="in" filter="wipe(down)">
                                      <p:cBhvr>
                                        <p:cTn id="48" dur="500"/>
                                        <p:tgtEl>
                                          <p:spTgt spid="16397"/>
                                        </p:tgtEl>
                                      </p:cBhvr>
                                    </p:animEffect>
                                  </p:childTnLst>
                                </p:cTn>
                              </p:par>
                              <p:par>
                                <p:cTn id="49" presetID="22" presetClass="entr" presetSubtype="4" fill="hold" nodeType="withEffect">
                                  <p:stCondLst>
                                    <p:cond delay="0"/>
                                  </p:stCondLst>
                                  <p:childTnLst>
                                    <p:set>
                                      <p:cBhvr>
                                        <p:cTn id="50" dur="1" fill="hold">
                                          <p:stCondLst>
                                            <p:cond delay="0"/>
                                          </p:stCondLst>
                                        </p:cTn>
                                        <p:tgtEl>
                                          <p:spTgt spid="16391"/>
                                        </p:tgtEl>
                                        <p:attrNameLst>
                                          <p:attrName>style.visibility</p:attrName>
                                        </p:attrNameLst>
                                      </p:cBhvr>
                                      <p:to>
                                        <p:strVal val="visible"/>
                                      </p:to>
                                    </p:set>
                                    <p:animEffect transition="in" filter="wipe(down)">
                                      <p:cBhvr>
                                        <p:cTn id="51" dur="500"/>
                                        <p:tgtEl>
                                          <p:spTgt spid="16391"/>
                                        </p:tgtEl>
                                      </p:cBhvr>
                                    </p:animEffect>
                                  </p:childTnLst>
                                </p:cTn>
                              </p:par>
                              <p:par>
                                <p:cTn id="52" presetID="22" presetClass="entr" presetSubtype="4" fill="hold" nodeType="withEffect">
                                  <p:stCondLst>
                                    <p:cond delay="0"/>
                                  </p:stCondLst>
                                  <p:childTnLst>
                                    <p:set>
                                      <p:cBhvr>
                                        <p:cTn id="53" dur="1" fill="hold">
                                          <p:stCondLst>
                                            <p:cond delay="0"/>
                                          </p:stCondLst>
                                        </p:cTn>
                                        <p:tgtEl>
                                          <p:spTgt spid="16401"/>
                                        </p:tgtEl>
                                        <p:attrNameLst>
                                          <p:attrName>style.visibility</p:attrName>
                                        </p:attrNameLst>
                                      </p:cBhvr>
                                      <p:to>
                                        <p:strVal val="visible"/>
                                      </p:to>
                                    </p:set>
                                    <p:animEffect transition="in" filter="wipe(down)">
                                      <p:cBhvr>
                                        <p:cTn id="54" dur="500"/>
                                        <p:tgtEl>
                                          <p:spTgt spid="16401"/>
                                        </p:tgtEl>
                                      </p:cBhvr>
                                    </p:animEffect>
                                  </p:childTnLst>
                                </p:cTn>
                              </p:par>
                              <p:par>
                                <p:cTn id="55" presetID="22" presetClass="entr" presetSubtype="4" fill="hold" nodeType="withEffect">
                                  <p:stCondLst>
                                    <p:cond delay="0"/>
                                  </p:stCondLst>
                                  <p:childTnLst>
                                    <p:set>
                                      <p:cBhvr>
                                        <p:cTn id="56" dur="1" fill="hold">
                                          <p:stCondLst>
                                            <p:cond delay="0"/>
                                          </p:stCondLst>
                                        </p:cTn>
                                        <p:tgtEl>
                                          <p:spTgt spid="16403"/>
                                        </p:tgtEl>
                                        <p:attrNameLst>
                                          <p:attrName>style.visibility</p:attrName>
                                        </p:attrNameLst>
                                      </p:cBhvr>
                                      <p:to>
                                        <p:strVal val="visible"/>
                                      </p:to>
                                    </p:set>
                                    <p:animEffect transition="in" filter="wipe(down)">
                                      <p:cBhvr>
                                        <p:cTn id="57" dur="500"/>
                                        <p:tgtEl>
                                          <p:spTgt spid="16403"/>
                                        </p:tgtEl>
                                      </p:cBhvr>
                                    </p:animEffect>
                                  </p:childTnLst>
                                </p:cTn>
                              </p:par>
                              <p:par>
                                <p:cTn id="58" presetID="22" presetClass="entr" presetSubtype="4" fill="hold" nodeType="withEffect">
                                  <p:stCondLst>
                                    <p:cond delay="0"/>
                                  </p:stCondLst>
                                  <p:childTnLst>
                                    <p:set>
                                      <p:cBhvr>
                                        <p:cTn id="59" dur="1" fill="hold">
                                          <p:stCondLst>
                                            <p:cond delay="0"/>
                                          </p:stCondLst>
                                        </p:cTn>
                                        <p:tgtEl>
                                          <p:spTgt spid="16405"/>
                                        </p:tgtEl>
                                        <p:attrNameLst>
                                          <p:attrName>style.visibility</p:attrName>
                                        </p:attrNameLst>
                                      </p:cBhvr>
                                      <p:to>
                                        <p:strVal val="visible"/>
                                      </p:to>
                                    </p:set>
                                    <p:animEffect transition="in" filter="wipe(down)">
                                      <p:cBhvr>
                                        <p:cTn id="60" dur="500"/>
                                        <p:tgtEl>
                                          <p:spTgt spid="16405"/>
                                        </p:tgtEl>
                                      </p:cBhvr>
                                    </p:animEffect>
                                  </p:childTnLst>
                                </p:cTn>
                              </p:par>
                              <p:par>
                                <p:cTn id="61" presetID="22" presetClass="entr" presetSubtype="4" fill="hold" nodeType="withEffect">
                                  <p:stCondLst>
                                    <p:cond delay="0"/>
                                  </p:stCondLst>
                                  <p:childTnLst>
                                    <p:set>
                                      <p:cBhvr>
                                        <p:cTn id="62" dur="1" fill="hold">
                                          <p:stCondLst>
                                            <p:cond delay="0"/>
                                          </p:stCondLst>
                                        </p:cTn>
                                        <p:tgtEl>
                                          <p:spTgt spid="16389"/>
                                        </p:tgtEl>
                                        <p:attrNameLst>
                                          <p:attrName>style.visibility</p:attrName>
                                        </p:attrNameLst>
                                      </p:cBhvr>
                                      <p:to>
                                        <p:strVal val="visible"/>
                                      </p:to>
                                    </p:set>
                                    <p:animEffect transition="in" filter="wipe(down)">
                                      <p:cBhvr>
                                        <p:cTn id="63" dur="500"/>
                                        <p:tgtEl>
                                          <p:spTgt spid="16389"/>
                                        </p:tgtEl>
                                      </p:cBhvr>
                                    </p:animEffect>
                                  </p:childTnLst>
                                </p:cTn>
                              </p:par>
                              <p:par>
                                <p:cTn id="64" presetID="22" presetClass="entr" presetSubtype="4" fill="hold" nodeType="withEffect">
                                  <p:stCondLst>
                                    <p:cond delay="0"/>
                                  </p:stCondLst>
                                  <p:childTnLst>
                                    <p:set>
                                      <p:cBhvr>
                                        <p:cTn id="65" dur="1" fill="hold">
                                          <p:stCondLst>
                                            <p:cond delay="0"/>
                                          </p:stCondLst>
                                        </p:cTn>
                                        <p:tgtEl>
                                          <p:spTgt spid="16395"/>
                                        </p:tgtEl>
                                        <p:attrNameLst>
                                          <p:attrName>style.visibility</p:attrName>
                                        </p:attrNameLst>
                                      </p:cBhvr>
                                      <p:to>
                                        <p:strVal val="visible"/>
                                      </p:to>
                                    </p:set>
                                    <p:animEffect transition="in" filter="wipe(down)">
                                      <p:cBhvr>
                                        <p:cTn id="66" dur="500"/>
                                        <p:tgtEl>
                                          <p:spTgt spid="16395"/>
                                        </p:tgtEl>
                                      </p:cBhvr>
                                    </p:animEffect>
                                  </p:childTnLst>
                                </p:cTn>
                              </p:par>
                              <p:par>
                                <p:cTn id="67" presetID="22" presetClass="entr" presetSubtype="4" fill="hold" nodeType="withEffect">
                                  <p:stCondLst>
                                    <p:cond delay="0"/>
                                  </p:stCondLst>
                                  <p:childTnLst>
                                    <p:set>
                                      <p:cBhvr>
                                        <p:cTn id="68" dur="1" fill="hold">
                                          <p:stCondLst>
                                            <p:cond delay="0"/>
                                          </p:stCondLst>
                                        </p:cTn>
                                        <p:tgtEl>
                                          <p:spTgt spid="16408"/>
                                        </p:tgtEl>
                                        <p:attrNameLst>
                                          <p:attrName>style.visibility</p:attrName>
                                        </p:attrNameLst>
                                      </p:cBhvr>
                                      <p:to>
                                        <p:strVal val="visible"/>
                                      </p:to>
                                    </p:set>
                                    <p:animEffect transition="in" filter="wipe(down)">
                                      <p:cBhvr>
                                        <p:cTn id="69" dur="500"/>
                                        <p:tgtEl>
                                          <p:spTgt spid="16408"/>
                                        </p:tgtEl>
                                      </p:cBhvr>
                                    </p:animEffect>
                                  </p:childTnLst>
                                </p:cTn>
                              </p:par>
                              <p:par>
                                <p:cTn id="70" presetID="1" presetClass="entr" presetSubtype="0" fill="hold" grpId="0" nodeType="withEffect">
                                  <p:stCondLst>
                                    <p:cond delay="500"/>
                                  </p:stCondLst>
                                  <p:childTnLst>
                                    <p:set>
                                      <p:cBhvr>
                                        <p:cTn id="71" dur="1" fill="hold">
                                          <p:stCondLst>
                                            <p:cond delay="0"/>
                                          </p:stCondLst>
                                        </p:cTn>
                                        <p:tgtEl>
                                          <p:spTgt spid="56"/>
                                        </p:tgtEl>
                                        <p:attrNameLst>
                                          <p:attrName>style.visibility</p:attrName>
                                        </p:attrNameLst>
                                      </p:cBhvr>
                                      <p:to>
                                        <p:strVal val="visible"/>
                                      </p:to>
                                    </p:set>
                                  </p:childTnLst>
                                </p:cTn>
                              </p:par>
                              <p:par>
                                <p:cTn id="72" presetID="1" presetClass="entr" presetSubtype="0" fill="hold" grpId="0" nodeType="withEffect">
                                  <p:stCondLst>
                                    <p:cond delay="500"/>
                                  </p:stCondLst>
                                  <p:childTnLst>
                                    <p:set>
                                      <p:cBhvr>
                                        <p:cTn id="73" dur="1" fill="hold">
                                          <p:stCondLst>
                                            <p:cond delay="0"/>
                                          </p:stCondLst>
                                        </p:cTn>
                                        <p:tgtEl>
                                          <p:spTgt spid="57"/>
                                        </p:tgtEl>
                                        <p:attrNameLst>
                                          <p:attrName>style.visibility</p:attrName>
                                        </p:attrNameLst>
                                      </p:cBhvr>
                                      <p:to>
                                        <p:strVal val="visible"/>
                                      </p:to>
                                    </p:set>
                                  </p:childTnLst>
                                </p:cTn>
                              </p:par>
                              <p:par>
                                <p:cTn id="74" presetID="1" presetClass="entr" presetSubtype="0" fill="hold" grpId="0" nodeType="withEffect">
                                  <p:stCondLst>
                                    <p:cond delay="500"/>
                                  </p:stCondLst>
                                  <p:childTnLst>
                                    <p:set>
                                      <p:cBhvr>
                                        <p:cTn id="75" dur="1" fill="hold">
                                          <p:stCondLst>
                                            <p:cond delay="0"/>
                                          </p:stCondLst>
                                        </p:cTn>
                                        <p:tgtEl>
                                          <p:spTgt spid="58"/>
                                        </p:tgtEl>
                                        <p:attrNameLst>
                                          <p:attrName>style.visibility</p:attrName>
                                        </p:attrNameLst>
                                      </p:cBhvr>
                                      <p:to>
                                        <p:strVal val="visible"/>
                                      </p:to>
                                    </p:set>
                                  </p:childTnLst>
                                </p:cTn>
                              </p:par>
                              <p:par>
                                <p:cTn id="76" presetID="1" presetClass="entr" presetSubtype="0" fill="hold" grpId="0" nodeType="withEffect">
                                  <p:stCondLst>
                                    <p:cond delay="500"/>
                                  </p:stCondLst>
                                  <p:childTnLst>
                                    <p:set>
                                      <p:cBhvr>
                                        <p:cTn id="77" dur="1" fill="hold">
                                          <p:stCondLst>
                                            <p:cond delay="0"/>
                                          </p:stCondLst>
                                        </p:cTn>
                                        <p:tgtEl>
                                          <p:spTgt spid="59"/>
                                        </p:tgtEl>
                                        <p:attrNameLst>
                                          <p:attrName>style.visibility</p:attrName>
                                        </p:attrNameLst>
                                      </p:cBhvr>
                                      <p:to>
                                        <p:strVal val="visible"/>
                                      </p:to>
                                    </p:set>
                                  </p:childTnLst>
                                </p:cTn>
                              </p:par>
                              <p:par>
                                <p:cTn id="78" presetID="1" presetClass="entr" presetSubtype="0" fill="hold" grpId="0" nodeType="withEffect">
                                  <p:stCondLst>
                                    <p:cond delay="500"/>
                                  </p:stCondLst>
                                  <p:childTnLst>
                                    <p:set>
                                      <p:cBhvr>
                                        <p:cTn id="79" dur="1" fill="hold">
                                          <p:stCondLst>
                                            <p:cond delay="0"/>
                                          </p:stCondLst>
                                        </p:cTn>
                                        <p:tgtEl>
                                          <p:spTgt spid="60"/>
                                        </p:tgtEl>
                                        <p:attrNameLst>
                                          <p:attrName>style.visibility</p:attrName>
                                        </p:attrNameLst>
                                      </p:cBhvr>
                                      <p:to>
                                        <p:strVal val="visible"/>
                                      </p:to>
                                    </p:set>
                                  </p:childTnLst>
                                </p:cTn>
                              </p:par>
                              <p:par>
                                <p:cTn id="80" presetID="1" presetClass="entr" presetSubtype="0" fill="hold" grpId="0" nodeType="withEffect">
                                  <p:stCondLst>
                                    <p:cond delay="500"/>
                                  </p:stCondLst>
                                  <p:childTnLst>
                                    <p:set>
                                      <p:cBhvr>
                                        <p:cTn id="81" dur="1" fill="hold">
                                          <p:stCondLst>
                                            <p:cond delay="0"/>
                                          </p:stCondLst>
                                        </p:cTn>
                                        <p:tgtEl>
                                          <p:spTgt spid="61"/>
                                        </p:tgtEl>
                                        <p:attrNameLst>
                                          <p:attrName>style.visibility</p:attrName>
                                        </p:attrNameLst>
                                      </p:cBhvr>
                                      <p:to>
                                        <p:strVal val="visible"/>
                                      </p:to>
                                    </p:set>
                                  </p:childTnLst>
                                </p:cTn>
                              </p:par>
                              <p:par>
                                <p:cTn id="82" presetID="1" presetClass="entr" presetSubtype="0" fill="hold" grpId="0" nodeType="withEffect">
                                  <p:stCondLst>
                                    <p:cond delay="500"/>
                                  </p:stCondLst>
                                  <p:childTnLst>
                                    <p:set>
                                      <p:cBhvr>
                                        <p:cTn id="83" dur="1" fill="hold">
                                          <p:stCondLst>
                                            <p:cond delay="0"/>
                                          </p:stCondLst>
                                        </p:cTn>
                                        <p:tgtEl>
                                          <p:spTgt spid="87"/>
                                        </p:tgtEl>
                                        <p:attrNameLst>
                                          <p:attrName>style.visibility</p:attrName>
                                        </p:attrNameLst>
                                      </p:cBhvr>
                                      <p:to>
                                        <p:strVal val="visible"/>
                                      </p:to>
                                    </p:set>
                                  </p:childTnLst>
                                </p:cTn>
                              </p:par>
                              <p:par>
                                <p:cTn id="84" presetID="1" presetClass="entr" presetSubtype="0" fill="hold" grpId="0" nodeType="withEffect">
                                  <p:stCondLst>
                                    <p:cond delay="500"/>
                                  </p:stCondLst>
                                  <p:childTnLst>
                                    <p:set>
                                      <p:cBhvr>
                                        <p:cTn id="85" dur="1" fill="hold">
                                          <p:stCondLst>
                                            <p:cond delay="0"/>
                                          </p:stCondLst>
                                        </p:cTn>
                                        <p:tgtEl>
                                          <p:spTgt spid="9"/>
                                        </p:tgtEl>
                                        <p:attrNameLst>
                                          <p:attrName>style.visibility</p:attrName>
                                        </p:attrNameLst>
                                      </p:cBhvr>
                                      <p:to>
                                        <p:strVal val="visible"/>
                                      </p:to>
                                    </p:set>
                                  </p:childTnLst>
                                </p:cTn>
                              </p:par>
                            </p:childTnLst>
                          </p:cTn>
                        </p:par>
                        <p:par>
                          <p:cTn id="86" fill="hold">
                            <p:stCondLst>
                              <p:cond delay="4200"/>
                            </p:stCondLst>
                            <p:childTnLst>
                              <p:par>
                                <p:cTn id="87" presetID="22" presetClass="exit" presetSubtype="4" fill="hold" nodeType="afterEffect">
                                  <p:stCondLst>
                                    <p:cond delay="0"/>
                                  </p:stCondLst>
                                  <p:childTnLst>
                                    <p:animEffect transition="out" filter="wipe(down)">
                                      <p:cBhvr>
                                        <p:cTn id="88" dur="500"/>
                                        <p:tgtEl>
                                          <p:spTgt spid="16397"/>
                                        </p:tgtEl>
                                      </p:cBhvr>
                                    </p:animEffect>
                                    <p:set>
                                      <p:cBhvr>
                                        <p:cTn id="89" dur="1" fill="hold">
                                          <p:stCondLst>
                                            <p:cond delay="499"/>
                                          </p:stCondLst>
                                        </p:cTn>
                                        <p:tgtEl>
                                          <p:spTgt spid="16397"/>
                                        </p:tgtEl>
                                        <p:attrNameLst>
                                          <p:attrName>style.visibility</p:attrName>
                                        </p:attrNameLst>
                                      </p:cBhvr>
                                      <p:to>
                                        <p:strVal val="hidden"/>
                                      </p:to>
                                    </p:set>
                                  </p:childTnLst>
                                </p:cTn>
                              </p:par>
                              <p:par>
                                <p:cTn id="90" presetID="22" presetClass="exit" presetSubtype="4" fill="hold" nodeType="withEffect">
                                  <p:stCondLst>
                                    <p:cond delay="0"/>
                                  </p:stCondLst>
                                  <p:childTnLst>
                                    <p:animEffect transition="out" filter="wipe(down)">
                                      <p:cBhvr>
                                        <p:cTn id="91" dur="500"/>
                                        <p:tgtEl>
                                          <p:spTgt spid="16391"/>
                                        </p:tgtEl>
                                      </p:cBhvr>
                                    </p:animEffect>
                                    <p:set>
                                      <p:cBhvr>
                                        <p:cTn id="92" dur="1" fill="hold">
                                          <p:stCondLst>
                                            <p:cond delay="499"/>
                                          </p:stCondLst>
                                        </p:cTn>
                                        <p:tgtEl>
                                          <p:spTgt spid="16391"/>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6401"/>
                                        </p:tgtEl>
                                      </p:cBhvr>
                                    </p:animEffect>
                                    <p:set>
                                      <p:cBhvr>
                                        <p:cTn id="95" dur="1" fill="hold">
                                          <p:stCondLst>
                                            <p:cond delay="499"/>
                                          </p:stCondLst>
                                        </p:cTn>
                                        <p:tgtEl>
                                          <p:spTgt spid="16401"/>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16403"/>
                                        </p:tgtEl>
                                      </p:cBhvr>
                                    </p:animEffect>
                                    <p:set>
                                      <p:cBhvr>
                                        <p:cTn id="98" dur="1" fill="hold">
                                          <p:stCondLst>
                                            <p:cond delay="499"/>
                                          </p:stCondLst>
                                        </p:cTn>
                                        <p:tgtEl>
                                          <p:spTgt spid="16403"/>
                                        </p:tgtEl>
                                        <p:attrNameLst>
                                          <p:attrName>style.visibility</p:attrName>
                                        </p:attrNameLst>
                                      </p:cBhvr>
                                      <p:to>
                                        <p:strVal val="hidden"/>
                                      </p:to>
                                    </p:set>
                                  </p:childTnLst>
                                </p:cTn>
                              </p:par>
                              <p:par>
                                <p:cTn id="99" presetID="22" presetClass="exit" presetSubtype="4" fill="hold" nodeType="withEffect">
                                  <p:stCondLst>
                                    <p:cond delay="0"/>
                                  </p:stCondLst>
                                  <p:childTnLst>
                                    <p:animEffect transition="out" filter="wipe(down)">
                                      <p:cBhvr>
                                        <p:cTn id="100" dur="500"/>
                                        <p:tgtEl>
                                          <p:spTgt spid="16405"/>
                                        </p:tgtEl>
                                      </p:cBhvr>
                                    </p:animEffect>
                                    <p:set>
                                      <p:cBhvr>
                                        <p:cTn id="101" dur="1" fill="hold">
                                          <p:stCondLst>
                                            <p:cond delay="499"/>
                                          </p:stCondLst>
                                        </p:cTn>
                                        <p:tgtEl>
                                          <p:spTgt spid="16405"/>
                                        </p:tgtEl>
                                        <p:attrNameLst>
                                          <p:attrName>style.visibility</p:attrName>
                                        </p:attrNameLst>
                                      </p:cBhvr>
                                      <p:to>
                                        <p:strVal val="hidden"/>
                                      </p:to>
                                    </p:set>
                                  </p:childTnLst>
                                </p:cTn>
                              </p:par>
                              <p:par>
                                <p:cTn id="102" presetID="22" presetClass="exit" presetSubtype="4" fill="hold" nodeType="withEffect">
                                  <p:stCondLst>
                                    <p:cond delay="0"/>
                                  </p:stCondLst>
                                  <p:childTnLst>
                                    <p:animEffect transition="out" filter="wipe(down)">
                                      <p:cBhvr>
                                        <p:cTn id="103" dur="500"/>
                                        <p:tgtEl>
                                          <p:spTgt spid="16389"/>
                                        </p:tgtEl>
                                      </p:cBhvr>
                                    </p:animEffect>
                                    <p:set>
                                      <p:cBhvr>
                                        <p:cTn id="104" dur="1" fill="hold">
                                          <p:stCondLst>
                                            <p:cond delay="499"/>
                                          </p:stCondLst>
                                        </p:cTn>
                                        <p:tgtEl>
                                          <p:spTgt spid="16389"/>
                                        </p:tgtEl>
                                        <p:attrNameLst>
                                          <p:attrName>style.visibility</p:attrName>
                                        </p:attrNameLst>
                                      </p:cBhvr>
                                      <p:to>
                                        <p:strVal val="hidden"/>
                                      </p:to>
                                    </p:set>
                                  </p:childTnLst>
                                </p:cTn>
                              </p:par>
                              <p:par>
                                <p:cTn id="105" presetID="22" presetClass="exit" presetSubtype="4" fill="hold" nodeType="withEffect">
                                  <p:stCondLst>
                                    <p:cond delay="0"/>
                                  </p:stCondLst>
                                  <p:childTnLst>
                                    <p:animEffect transition="out" filter="wipe(down)">
                                      <p:cBhvr>
                                        <p:cTn id="106" dur="500"/>
                                        <p:tgtEl>
                                          <p:spTgt spid="16408"/>
                                        </p:tgtEl>
                                      </p:cBhvr>
                                    </p:animEffect>
                                    <p:set>
                                      <p:cBhvr>
                                        <p:cTn id="107" dur="1" fill="hold">
                                          <p:stCondLst>
                                            <p:cond delay="499"/>
                                          </p:stCondLst>
                                        </p:cTn>
                                        <p:tgtEl>
                                          <p:spTgt spid="16408"/>
                                        </p:tgtEl>
                                        <p:attrNameLst>
                                          <p:attrName>style.visibility</p:attrName>
                                        </p:attrNameLst>
                                      </p:cBhvr>
                                      <p:to>
                                        <p:strVal val="hidden"/>
                                      </p:to>
                                    </p:set>
                                  </p:childTnLst>
                                </p:cTn>
                              </p:par>
                              <p:par>
                                <p:cTn id="108" presetID="22" presetClass="exit" presetSubtype="4" fill="hold" nodeType="withEffect">
                                  <p:stCondLst>
                                    <p:cond delay="0"/>
                                  </p:stCondLst>
                                  <p:childTnLst>
                                    <p:animEffect transition="out" filter="wipe(down)">
                                      <p:cBhvr>
                                        <p:cTn id="109" dur="500"/>
                                        <p:tgtEl>
                                          <p:spTgt spid="16395"/>
                                        </p:tgtEl>
                                      </p:cBhvr>
                                    </p:animEffect>
                                    <p:set>
                                      <p:cBhvr>
                                        <p:cTn id="110" dur="1" fill="hold">
                                          <p:stCondLst>
                                            <p:cond delay="499"/>
                                          </p:stCondLst>
                                        </p:cTn>
                                        <p:tgtEl>
                                          <p:spTgt spid="16395"/>
                                        </p:tgtEl>
                                        <p:attrNameLst>
                                          <p:attrName>style.visibility</p:attrName>
                                        </p:attrNameLst>
                                      </p:cBhvr>
                                      <p:to>
                                        <p:strVal val="hidden"/>
                                      </p:to>
                                    </p:set>
                                  </p:childTnLst>
                                </p:cTn>
                              </p:par>
                              <p:par>
                                <p:cTn id="111" presetID="22" presetClass="exit" presetSubtype="4" fill="hold" grpId="1" nodeType="withEffect">
                                  <p:stCondLst>
                                    <p:cond delay="0"/>
                                  </p:stCondLst>
                                  <p:childTnLst>
                                    <p:animEffect transition="out" filter="wipe(down)">
                                      <p:cBhvr>
                                        <p:cTn id="112" dur="500"/>
                                        <p:tgtEl>
                                          <p:spTgt spid="56"/>
                                        </p:tgtEl>
                                      </p:cBhvr>
                                    </p:animEffect>
                                    <p:set>
                                      <p:cBhvr>
                                        <p:cTn id="113" dur="1" fill="hold">
                                          <p:stCondLst>
                                            <p:cond delay="499"/>
                                          </p:stCondLst>
                                        </p:cTn>
                                        <p:tgtEl>
                                          <p:spTgt spid="56"/>
                                        </p:tgtEl>
                                        <p:attrNameLst>
                                          <p:attrName>style.visibility</p:attrName>
                                        </p:attrNameLst>
                                      </p:cBhvr>
                                      <p:to>
                                        <p:strVal val="hidden"/>
                                      </p:to>
                                    </p:set>
                                  </p:childTnLst>
                                </p:cTn>
                              </p:par>
                              <p:par>
                                <p:cTn id="114" presetID="22" presetClass="exit" presetSubtype="4" fill="hold" grpId="1" nodeType="withEffect">
                                  <p:stCondLst>
                                    <p:cond delay="0"/>
                                  </p:stCondLst>
                                  <p:childTnLst>
                                    <p:animEffect transition="out" filter="wipe(down)">
                                      <p:cBhvr>
                                        <p:cTn id="115" dur="500"/>
                                        <p:tgtEl>
                                          <p:spTgt spid="57"/>
                                        </p:tgtEl>
                                      </p:cBhvr>
                                    </p:animEffect>
                                    <p:set>
                                      <p:cBhvr>
                                        <p:cTn id="116" dur="1" fill="hold">
                                          <p:stCondLst>
                                            <p:cond delay="499"/>
                                          </p:stCondLst>
                                        </p:cTn>
                                        <p:tgtEl>
                                          <p:spTgt spid="57"/>
                                        </p:tgtEl>
                                        <p:attrNameLst>
                                          <p:attrName>style.visibility</p:attrName>
                                        </p:attrNameLst>
                                      </p:cBhvr>
                                      <p:to>
                                        <p:strVal val="hidden"/>
                                      </p:to>
                                    </p:set>
                                  </p:childTnLst>
                                </p:cTn>
                              </p:par>
                              <p:par>
                                <p:cTn id="117" presetID="22" presetClass="exit" presetSubtype="4" fill="hold" grpId="1" nodeType="withEffect">
                                  <p:stCondLst>
                                    <p:cond delay="0"/>
                                  </p:stCondLst>
                                  <p:childTnLst>
                                    <p:animEffect transition="out" filter="wipe(down)">
                                      <p:cBhvr>
                                        <p:cTn id="118" dur="500"/>
                                        <p:tgtEl>
                                          <p:spTgt spid="58"/>
                                        </p:tgtEl>
                                      </p:cBhvr>
                                    </p:animEffect>
                                    <p:set>
                                      <p:cBhvr>
                                        <p:cTn id="119" dur="1" fill="hold">
                                          <p:stCondLst>
                                            <p:cond delay="499"/>
                                          </p:stCondLst>
                                        </p:cTn>
                                        <p:tgtEl>
                                          <p:spTgt spid="58"/>
                                        </p:tgtEl>
                                        <p:attrNameLst>
                                          <p:attrName>style.visibility</p:attrName>
                                        </p:attrNameLst>
                                      </p:cBhvr>
                                      <p:to>
                                        <p:strVal val="hidden"/>
                                      </p:to>
                                    </p:set>
                                  </p:childTnLst>
                                </p:cTn>
                              </p:par>
                              <p:par>
                                <p:cTn id="120" presetID="22" presetClass="exit" presetSubtype="4" fill="hold" grpId="1" nodeType="withEffect">
                                  <p:stCondLst>
                                    <p:cond delay="0"/>
                                  </p:stCondLst>
                                  <p:childTnLst>
                                    <p:animEffect transition="out" filter="wipe(down)">
                                      <p:cBhvr>
                                        <p:cTn id="121" dur="500"/>
                                        <p:tgtEl>
                                          <p:spTgt spid="59"/>
                                        </p:tgtEl>
                                      </p:cBhvr>
                                    </p:animEffect>
                                    <p:set>
                                      <p:cBhvr>
                                        <p:cTn id="122" dur="1" fill="hold">
                                          <p:stCondLst>
                                            <p:cond delay="499"/>
                                          </p:stCondLst>
                                        </p:cTn>
                                        <p:tgtEl>
                                          <p:spTgt spid="59"/>
                                        </p:tgtEl>
                                        <p:attrNameLst>
                                          <p:attrName>style.visibility</p:attrName>
                                        </p:attrNameLst>
                                      </p:cBhvr>
                                      <p:to>
                                        <p:strVal val="hidden"/>
                                      </p:to>
                                    </p:set>
                                  </p:childTnLst>
                                </p:cTn>
                              </p:par>
                              <p:par>
                                <p:cTn id="123" presetID="22" presetClass="exit" presetSubtype="4" fill="hold" grpId="1" nodeType="withEffect">
                                  <p:stCondLst>
                                    <p:cond delay="0"/>
                                  </p:stCondLst>
                                  <p:childTnLst>
                                    <p:animEffect transition="out" filter="wipe(down)">
                                      <p:cBhvr>
                                        <p:cTn id="124" dur="500"/>
                                        <p:tgtEl>
                                          <p:spTgt spid="60"/>
                                        </p:tgtEl>
                                      </p:cBhvr>
                                    </p:animEffect>
                                    <p:set>
                                      <p:cBhvr>
                                        <p:cTn id="125" dur="1" fill="hold">
                                          <p:stCondLst>
                                            <p:cond delay="499"/>
                                          </p:stCondLst>
                                        </p:cTn>
                                        <p:tgtEl>
                                          <p:spTgt spid="60"/>
                                        </p:tgtEl>
                                        <p:attrNameLst>
                                          <p:attrName>style.visibility</p:attrName>
                                        </p:attrNameLst>
                                      </p:cBhvr>
                                      <p:to>
                                        <p:strVal val="hidden"/>
                                      </p:to>
                                    </p:set>
                                  </p:childTnLst>
                                </p:cTn>
                              </p:par>
                              <p:par>
                                <p:cTn id="126" presetID="22" presetClass="exit" presetSubtype="4" fill="hold" grpId="1" nodeType="withEffect">
                                  <p:stCondLst>
                                    <p:cond delay="0"/>
                                  </p:stCondLst>
                                  <p:childTnLst>
                                    <p:animEffect transition="out" filter="wipe(down)">
                                      <p:cBhvr>
                                        <p:cTn id="127" dur="500"/>
                                        <p:tgtEl>
                                          <p:spTgt spid="61"/>
                                        </p:tgtEl>
                                      </p:cBhvr>
                                    </p:animEffect>
                                    <p:set>
                                      <p:cBhvr>
                                        <p:cTn id="128" dur="1" fill="hold">
                                          <p:stCondLst>
                                            <p:cond delay="499"/>
                                          </p:stCondLst>
                                        </p:cTn>
                                        <p:tgtEl>
                                          <p:spTgt spid="61"/>
                                        </p:tgtEl>
                                        <p:attrNameLst>
                                          <p:attrName>style.visibility</p:attrName>
                                        </p:attrNameLst>
                                      </p:cBhvr>
                                      <p:to>
                                        <p:strVal val="hidden"/>
                                      </p:to>
                                    </p:set>
                                  </p:childTnLst>
                                </p:cTn>
                              </p:par>
                              <p:par>
                                <p:cTn id="129" presetID="22" presetClass="exit" presetSubtype="4" fill="hold" grpId="1" nodeType="withEffect">
                                  <p:stCondLst>
                                    <p:cond delay="0"/>
                                  </p:stCondLst>
                                  <p:childTnLst>
                                    <p:animEffect transition="out" filter="wipe(down)">
                                      <p:cBhvr>
                                        <p:cTn id="130" dur="500"/>
                                        <p:tgtEl>
                                          <p:spTgt spid="87"/>
                                        </p:tgtEl>
                                      </p:cBhvr>
                                    </p:animEffect>
                                    <p:set>
                                      <p:cBhvr>
                                        <p:cTn id="131" dur="1" fill="hold">
                                          <p:stCondLst>
                                            <p:cond delay="499"/>
                                          </p:stCondLst>
                                        </p:cTn>
                                        <p:tgtEl>
                                          <p:spTgt spid="87"/>
                                        </p:tgtEl>
                                        <p:attrNameLst>
                                          <p:attrName>style.visibility</p:attrName>
                                        </p:attrNameLst>
                                      </p:cBhvr>
                                      <p:to>
                                        <p:strVal val="hidden"/>
                                      </p:to>
                                    </p:set>
                                  </p:childTnLst>
                                </p:cTn>
                              </p:par>
                              <p:par>
                                <p:cTn id="132" presetID="22" presetClass="exit" presetSubtype="4" fill="hold" grpId="1" nodeType="withEffect">
                                  <p:stCondLst>
                                    <p:cond delay="0"/>
                                  </p:stCondLst>
                                  <p:childTnLst>
                                    <p:animEffect transition="out" filter="wipe(down)">
                                      <p:cBhvr>
                                        <p:cTn id="133" dur="500"/>
                                        <p:tgtEl>
                                          <p:spTgt spid="9"/>
                                        </p:tgtEl>
                                      </p:cBhvr>
                                    </p:animEffect>
                                    <p:set>
                                      <p:cBhvr>
                                        <p:cTn id="134" dur="1" fill="hold">
                                          <p:stCondLst>
                                            <p:cond delay="499"/>
                                          </p:stCondLst>
                                        </p:cTn>
                                        <p:tgtEl>
                                          <p:spTgt spid="9"/>
                                        </p:tgtEl>
                                        <p:attrNameLst>
                                          <p:attrName>style.visibility</p:attrName>
                                        </p:attrNameLst>
                                      </p:cBhvr>
                                      <p:to>
                                        <p:strVal val="hidden"/>
                                      </p:to>
                                    </p:set>
                                  </p:childTnLst>
                                </p:cTn>
                              </p:par>
                            </p:childTnLst>
                          </p:cTn>
                        </p:par>
                        <p:par>
                          <p:cTn id="135" fill="hold">
                            <p:stCondLst>
                              <p:cond delay="4700"/>
                            </p:stCondLst>
                            <p:childTnLst>
                              <p:par>
                                <p:cTn id="136" presetID="22" presetClass="entr" presetSubtype="2" fill="hold" nodeType="afterEffect">
                                  <p:stCondLst>
                                    <p:cond delay="0"/>
                                  </p:stCondLst>
                                  <p:childTnLst>
                                    <p:set>
                                      <p:cBhvr>
                                        <p:cTn id="137" dur="1" fill="hold">
                                          <p:stCondLst>
                                            <p:cond delay="0"/>
                                          </p:stCondLst>
                                        </p:cTn>
                                        <p:tgtEl>
                                          <p:spTgt spid="16412"/>
                                        </p:tgtEl>
                                        <p:attrNameLst>
                                          <p:attrName>style.visibility</p:attrName>
                                        </p:attrNameLst>
                                      </p:cBhvr>
                                      <p:to>
                                        <p:strVal val="visible"/>
                                      </p:to>
                                    </p:set>
                                    <p:animEffect transition="in" filter="wipe(right)">
                                      <p:cBhvr>
                                        <p:cTn id="138" dur="500"/>
                                        <p:tgtEl>
                                          <p:spTgt spid="16412"/>
                                        </p:tgtEl>
                                      </p:cBhvr>
                                    </p:animEffect>
                                  </p:childTnLst>
                                </p:cTn>
                              </p:par>
                              <p:par>
                                <p:cTn id="139" presetID="22" presetClass="exit" presetSubtype="2" fill="hold" nodeType="withEffect">
                                  <p:stCondLst>
                                    <p:cond delay="500"/>
                                  </p:stCondLst>
                                  <p:childTnLst>
                                    <p:animEffect transition="out" filter="wipe(right)">
                                      <p:cBhvr>
                                        <p:cTn id="140" dur="500"/>
                                        <p:tgtEl>
                                          <p:spTgt spid="16412"/>
                                        </p:tgtEl>
                                      </p:cBhvr>
                                    </p:animEffect>
                                    <p:set>
                                      <p:cBhvr>
                                        <p:cTn id="141" dur="1" fill="hold">
                                          <p:stCondLst>
                                            <p:cond delay="499"/>
                                          </p:stCondLst>
                                        </p:cTn>
                                        <p:tgtEl>
                                          <p:spTgt spid="16412"/>
                                        </p:tgtEl>
                                        <p:attrNameLst>
                                          <p:attrName>style.visibility</p:attrName>
                                        </p:attrNameLst>
                                      </p:cBhvr>
                                      <p:to>
                                        <p:strVal val="hidden"/>
                                      </p:to>
                                    </p:set>
                                  </p:childTnLst>
                                </p:cTn>
                              </p:par>
                            </p:childTnLst>
                          </p:cTn>
                        </p:par>
                        <p:par>
                          <p:cTn id="142" fill="hold">
                            <p:stCondLst>
                              <p:cond delay="5700"/>
                            </p:stCondLst>
                            <p:childTnLst>
                              <p:par>
                                <p:cTn id="143" presetID="22" presetClass="entr" presetSubtype="2" fill="hold" nodeType="afterEffect">
                                  <p:stCondLst>
                                    <p:cond delay="0"/>
                                  </p:stCondLst>
                                  <p:childTnLst>
                                    <p:set>
                                      <p:cBhvr>
                                        <p:cTn id="144" dur="1" fill="hold">
                                          <p:stCondLst>
                                            <p:cond delay="0"/>
                                          </p:stCondLst>
                                        </p:cTn>
                                        <p:tgtEl>
                                          <p:spTgt spid="16414"/>
                                        </p:tgtEl>
                                        <p:attrNameLst>
                                          <p:attrName>style.visibility</p:attrName>
                                        </p:attrNameLst>
                                      </p:cBhvr>
                                      <p:to>
                                        <p:strVal val="visible"/>
                                      </p:to>
                                    </p:set>
                                    <p:animEffect transition="in" filter="wipe(right)">
                                      <p:cBhvr>
                                        <p:cTn id="145" dur="500"/>
                                        <p:tgtEl>
                                          <p:spTgt spid="16414"/>
                                        </p:tgtEl>
                                      </p:cBhvr>
                                    </p:animEffect>
                                  </p:childTnLst>
                                </p:cTn>
                              </p:par>
                              <p:par>
                                <p:cTn id="146" presetID="22" presetClass="exit" presetSubtype="2" fill="hold" nodeType="withEffect">
                                  <p:stCondLst>
                                    <p:cond delay="500"/>
                                  </p:stCondLst>
                                  <p:childTnLst>
                                    <p:animEffect transition="out" filter="wipe(right)">
                                      <p:cBhvr>
                                        <p:cTn id="147" dur="500"/>
                                        <p:tgtEl>
                                          <p:spTgt spid="16414"/>
                                        </p:tgtEl>
                                      </p:cBhvr>
                                    </p:animEffect>
                                    <p:set>
                                      <p:cBhvr>
                                        <p:cTn id="148" dur="1" fill="hold">
                                          <p:stCondLst>
                                            <p:cond delay="499"/>
                                          </p:stCondLst>
                                        </p:cTn>
                                        <p:tgtEl>
                                          <p:spTgt spid="1641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
                                            <p:txEl>
                                              <p:pRg st="4" end="4"/>
                                            </p:txEl>
                                          </p:spTgt>
                                        </p:tgtEl>
                                        <p:attrNameLst>
                                          <p:attrName>style.visibility</p:attrName>
                                        </p:attrNameLst>
                                      </p:cBhvr>
                                      <p:to>
                                        <p:strVal val="visible"/>
                                      </p:to>
                                    </p:set>
                                    <p:animEffect transition="in" filter="fade">
                                      <p:cBhvr>
                                        <p:cTn id="153" dur="500"/>
                                        <p:tgtEl>
                                          <p:spTgt spid="2">
                                            <p:txEl>
                                              <p:pRg st="4" end="4"/>
                                            </p:txEl>
                                          </p:spTgt>
                                        </p:tgtEl>
                                      </p:cBhvr>
                                    </p:animEffect>
                                  </p:childTnLst>
                                </p:cTn>
                              </p:par>
                              <p:par>
                                <p:cTn id="154" presetID="10" presetClass="entr" presetSubtype="0" fill="hold" nodeType="withEffect">
                                  <p:stCondLst>
                                    <p:cond delay="500"/>
                                  </p:stCondLst>
                                  <p:childTnLst>
                                    <p:set>
                                      <p:cBhvr>
                                        <p:cTn id="155" dur="1" fill="hold">
                                          <p:stCondLst>
                                            <p:cond delay="0"/>
                                          </p:stCondLst>
                                        </p:cTn>
                                        <p:tgtEl>
                                          <p:spTgt spid="7"/>
                                        </p:tgtEl>
                                        <p:attrNameLst>
                                          <p:attrName>style.visibility</p:attrName>
                                        </p:attrNameLst>
                                      </p:cBhvr>
                                      <p:to>
                                        <p:strVal val="visible"/>
                                      </p:to>
                                    </p:set>
                                    <p:animEffect transition="in" filter="fade">
                                      <p:cBhvr>
                                        <p:cTn id="156" dur="800"/>
                                        <p:tgtEl>
                                          <p:spTgt spid="7"/>
                                        </p:tgtEl>
                                      </p:cBhvr>
                                    </p:animEffect>
                                  </p:childTnLst>
                                </p:cTn>
                              </p:par>
                              <p:par>
                                <p:cTn id="157" presetID="10" presetClass="exit" presetSubtype="0" fill="hold" nodeType="withEffect">
                                  <p:stCondLst>
                                    <p:cond delay="0"/>
                                  </p:stCondLst>
                                  <p:childTnLst>
                                    <p:animEffect transition="out" filter="fade">
                                      <p:cBhvr>
                                        <p:cTn id="158" dur="500"/>
                                        <p:tgtEl>
                                          <p:spTgt spid="8"/>
                                        </p:tgtEl>
                                      </p:cBhvr>
                                    </p:animEffect>
                                    <p:set>
                                      <p:cBhvr>
                                        <p:cTn id="159" dur="1" fill="hold">
                                          <p:stCondLst>
                                            <p:cond delay="499"/>
                                          </p:stCondLst>
                                        </p:cTn>
                                        <p:tgtEl>
                                          <p:spTgt spid="8"/>
                                        </p:tgtEl>
                                        <p:attrNameLst>
                                          <p:attrName>style.visibility</p:attrName>
                                        </p:attrNameLst>
                                      </p:cBhvr>
                                      <p:to>
                                        <p:strVal val="hidden"/>
                                      </p:to>
                                    </p:set>
                                  </p:childTnLst>
                                </p:cTn>
                              </p:par>
                            </p:childTnLst>
                          </p:cTn>
                        </p:par>
                        <p:par>
                          <p:cTn id="160" fill="hold">
                            <p:stCondLst>
                              <p:cond delay="1300"/>
                            </p:stCondLst>
                            <p:childTnLst>
                              <p:par>
                                <p:cTn id="161" presetID="10" presetClass="entr" presetSubtype="0" fill="hold" nodeType="afterEffect">
                                  <p:stCondLst>
                                    <p:cond delay="0"/>
                                  </p:stCondLst>
                                  <p:childTnLst>
                                    <p:set>
                                      <p:cBhvr>
                                        <p:cTn id="162" dur="1" fill="hold">
                                          <p:stCondLst>
                                            <p:cond delay="0"/>
                                          </p:stCondLst>
                                        </p:cTn>
                                        <p:tgtEl>
                                          <p:spTgt spid="6"/>
                                        </p:tgtEl>
                                        <p:attrNameLst>
                                          <p:attrName>style.visibility</p:attrName>
                                        </p:attrNameLst>
                                      </p:cBhvr>
                                      <p:to>
                                        <p:strVal val="visible"/>
                                      </p:to>
                                    </p:set>
                                    <p:animEffect transition="in" filter="fade">
                                      <p:cBhvr>
                                        <p:cTn id="163" dur="500"/>
                                        <p:tgtEl>
                                          <p:spTgt spid="6"/>
                                        </p:tgtEl>
                                      </p:cBhvr>
                                    </p:animEffect>
                                  </p:childTnLst>
                                </p:cTn>
                              </p:par>
                            </p:childTnLst>
                          </p:cTn>
                        </p:par>
                        <p:par>
                          <p:cTn id="164" fill="hold">
                            <p:stCondLst>
                              <p:cond delay="1800"/>
                            </p:stCondLst>
                            <p:childTnLst>
                              <p:par>
                                <p:cTn id="165" presetID="56" presetClass="path" presetSubtype="0" accel="50000" decel="50000" fill="hold" nodeType="afterEffect">
                                  <p:stCondLst>
                                    <p:cond delay="0"/>
                                  </p:stCondLst>
                                  <p:childTnLst>
                                    <p:animMotion origin="layout" path="M -4.72222E-6 -5.18519E-6 L 0.1007 -0.03796 " pathEditMode="fixed" rAng="0" ptsTypes="AA">
                                      <p:cBhvr>
                                        <p:cTn id="166" dur="1700" fill="hold"/>
                                        <p:tgtEl>
                                          <p:spTgt spid="6"/>
                                        </p:tgtEl>
                                        <p:attrNameLst>
                                          <p:attrName>ppt_x</p:attrName>
                                          <p:attrName>ppt_y</p:attrName>
                                        </p:attrNameLst>
                                      </p:cBhvr>
                                      <p:rCtr x="5035" y="-1898"/>
                                    </p:animMotion>
                                  </p:childTnLst>
                                </p:cTn>
                              </p:par>
                              <p:par>
                                <p:cTn id="167" presetID="1" presetClass="entr" presetSubtype="0" fill="hold" grpId="2" nodeType="withEffect">
                                  <p:stCondLst>
                                    <p:cond delay="1000"/>
                                  </p:stCondLst>
                                  <p:childTnLst>
                                    <p:set>
                                      <p:cBhvr>
                                        <p:cTn id="168" dur="1" fill="hold">
                                          <p:stCondLst>
                                            <p:cond delay="0"/>
                                          </p:stCondLst>
                                        </p:cTn>
                                        <p:tgtEl>
                                          <p:spTgt spid="9"/>
                                        </p:tgtEl>
                                        <p:attrNameLst>
                                          <p:attrName>style.visibility</p:attrName>
                                        </p:attrNameLst>
                                      </p:cBhvr>
                                      <p:to>
                                        <p:strVal val="visible"/>
                                      </p:to>
                                    </p:set>
                                  </p:childTnLst>
                                </p:cTn>
                              </p:par>
                            </p:childTnLst>
                          </p:cTn>
                        </p:par>
                        <p:par>
                          <p:cTn id="169" fill="hold">
                            <p:stCondLst>
                              <p:cond delay="3500"/>
                            </p:stCondLst>
                            <p:childTnLst>
                              <p:par>
                                <p:cTn id="170" presetID="22" presetClass="entr" presetSubtype="8" fill="hold" nodeType="afterEffect">
                                  <p:stCondLst>
                                    <p:cond delay="0"/>
                                  </p:stCondLst>
                                  <p:childTnLst>
                                    <p:set>
                                      <p:cBhvr>
                                        <p:cTn id="171" dur="1" fill="hold">
                                          <p:stCondLst>
                                            <p:cond delay="0"/>
                                          </p:stCondLst>
                                        </p:cTn>
                                        <p:tgtEl>
                                          <p:spTgt spid="15"/>
                                        </p:tgtEl>
                                        <p:attrNameLst>
                                          <p:attrName>style.visibility</p:attrName>
                                        </p:attrNameLst>
                                      </p:cBhvr>
                                      <p:to>
                                        <p:strVal val="visible"/>
                                      </p:to>
                                    </p:set>
                                    <p:animEffect transition="in" filter="wipe(left)">
                                      <p:cBhvr>
                                        <p:cTn id="172" dur="500"/>
                                        <p:tgtEl>
                                          <p:spTgt spid="15"/>
                                        </p:tgtEl>
                                      </p:cBhvr>
                                    </p:animEffect>
                                  </p:childTnLst>
                                </p:cTn>
                              </p:par>
                              <p:par>
                                <p:cTn id="173" presetID="22" presetClass="exit" presetSubtype="4" fill="hold" grpId="3" nodeType="withEffect">
                                  <p:stCondLst>
                                    <p:cond delay="600"/>
                                  </p:stCondLst>
                                  <p:childTnLst>
                                    <p:animEffect transition="out" filter="wipe(down)">
                                      <p:cBhvr>
                                        <p:cTn id="174" dur="500"/>
                                        <p:tgtEl>
                                          <p:spTgt spid="9"/>
                                        </p:tgtEl>
                                      </p:cBhvr>
                                    </p:animEffect>
                                    <p:set>
                                      <p:cBhvr>
                                        <p:cTn id="175" dur="1" fill="hold">
                                          <p:stCondLst>
                                            <p:cond delay="499"/>
                                          </p:stCondLst>
                                        </p:cTn>
                                        <p:tgtEl>
                                          <p:spTgt spid="9"/>
                                        </p:tgtEl>
                                        <p:attrNameLst>
                                          <p:attrName>style.visibility</p:attrName>
                                        </p:attrNameLst>
                                      </p:cBhvr>
                                      <p:to>
                                        <p:strVal val="hidden"/>
                                      </p:to>
                                    </p:set>
                                  </p:childTnLst>
                                </p:cTn>
                              </p:par>
                              <p:par>
                                <p:cTn id="176" presetID="22" presetClass="exit" presetSubtype="8" fill="hold" nodeType="withEffect">
                                  <p:stCondLst>
                                    <p:cond delay="1300"/>
                                  </p:stCondLst>
                                  <p:childTnLst>
                                    <p:animEffect transition="out" filter="wipe(left)">
                                      <p:cBhvr>
                                        <p:cTn id="177" dur="400"/>
                                        <p:tgtEl>
                                          <p:spTgt spid="15"/>
                                        </p:tgtEl>
                                      </p:cBhvr>
                                    </p:animEffect>
                                    <p:set>
                                      <p:cBhvr>
                                        <p:cTn id="178" dur="1" fill="hold">
                                          <p:stCondLst>
                                            <p:cond delay="399"/>
                                          </p:stCondLst>
                                        </p:cTn>
                                        <p:tgtEl>
                                          <p:spTgt spid="15"/>
                                        </p:tgtEl>
                                        <p:attrNameLst>
                                          <p:attrName>style.visibility</p:attrName>
                                        </p:attrNameLst>
                                      </p:cBhvr>
                                      <p:to>
                                        <p:strVal val="hidden"/>
                                      </p:to>
                                    </p:set>
                                  </p:childTnLst>
                                </p:cTn>
                              </p:par>
                            </p:childTnLst>
                          </p:cTn>
                        </p:par>
                        <p:par>
                          <p:cTn id="179" fill="hold">
                            <p:stCondLst>
                              <p:cond delay="5200"/>
                            </p:stCondLst>
                            <p:childTnLst>
                              <p:par>
                                <p:cTn id="180" presetID="22" presetClass="entr" presetSubtype="2" fill="hold" nodeType="after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wipe(right)">
                                      <p:cBhvr>
                                        <p:cTn id="182" dur="500"/>
                                        <p:tgtEl>
                                          <p:spTgt spid="23"/>
                                        </p:tgtEl>
                                      </p:cBhvr>
                                    </p:animEffect>
                                  </p:childTnLst>
                                </p:cTn>
                              </p:par>
                            </p:childTnLst>
                          </p:cTn>
                        </p:par>
                        <p:par>
                          <p:cTn id="183" fill="hold">
                            <p:stCondLst>
                              <p:cond delay="5700"/>
                            </p:stCondLst>
                            <p:childTnLst>
                              <p:par>
                                <p:cTn id="184" presetID="22" presetClass="exit" presetSubtype="2" fill="hold" nodeType="afterEffect">
                                  <p:stCondLst>
                                    <p:cond delay="0"/>
                                  </p:stCondLst>
                                  <p:childTnLst>
                                    <p:animEffect transition="out" filter="wipe(right)">
                                      <p:cBhvr>
                                        <p:cTn id="185" dur="500"/>
                                        <p:tgtEl>
                                          <p:spTgt spid="23"/>
                                        </p:tgtEl>
                                      </p:cBhvr>
                                    </p:animEffect>
                                    <p:set>
                                      <p:cBhvr>
                                        <p:cTn id="186" dur="1" fill="hold">
                                          <p:stCondLst>
                                            <p:cond delay="499"/>
                                          </p:stCondLst>
                                        </p:cTn>
                                        <p:tgtEl>
                                          <p:spTgt spid="23"/>
                                        </p:tgtEl>
                                        <p:attrNameLst>
                                          <p:attrName>style.visibility</p:attrName>
                                        </p:attrNameLst>
                                      </p:cBhvr>
                                      <p:to>
                                        <p:strVal val="hidden"/>
                                      </p:to>
                                    </p:set>
                                  </p:childTnLst>
                                </p:cTn>
                              </p:par>
                            </p:childTnLst>
                          </p:cTn>
                        </p:par>
                        <p:par>
                          <p:cTn id="187" fill="hold">
                            <p:stCondLst>
                              <p:cond delay="6200"/>
                            </p:stCondLst>
                            <p:childTnLst>
                              <p:par>
                                <p:cTn id="188" presetID="22" presetClass="entr" presetSubtype="2" fill="hold" nodeType="afterEffect">
                                  <p:stCondLst>
                                    <p:cond delay="0"/>
                                  </p:stCondLst>
                                  <p:childTnLst>
                                    <p:set>
                                      <p:cBhvr>
                                        <p:cTn id="189" dur="1" fill="hold">
                                          <p:stCondLst>
                                            <p:cond delay="0"/>
                                          </p:stCondLst>
                                        </p:cTn>
                                        <p:tgtEl>
                                          <p:spTgt spid="43"/>
                                        </p:tgtEl>
                                        <p:attrNameLst>
                                          <p:attrName>style.visibility</p:attrName>
                                        </p:attrNameLst>
                                      </p:cBhvr>
                                      <p:to>
                                        <p:strVal val="visible"/>
                                      </p:to>
                                    </p:set>
                                    <p:animEffect transition="in" filter="wipe(right)">
                                      <p:cBhvr>
                                        <p:cTn id="190" dur="500"/>
                                        <p:tgtEl>
                                          <p:spTgt spid="43"/>
                                        </p:tgtEl>
                                      </p:cBhvr>
                                    </p:animEffect>
                                  </p:childTnLst>
                                </p:cTn>
                              </p:par>
                            </p:childTnLst>
                          </p:cTn>
                        </p:par>
                        <p:par>
                          <p:cTn id="191" fill="hold">
                            <p:stCondLst>
                              <p:cond delay="6700"/>
                            </p:stCondLst>
                            <p:childTnLst>
                              <p:par>
                                <p:cTn id="192" presetID="22" presetClass="exit" presetSubtype="2" fill="hold" nodeType="afterEffect">
                                  <p:stCondLst>
                                    <p:cond delay="0"/>
                                  </p:stCondLst>
                                  <p:childTnLst>
                                    <p:animEffect transition="out" filter="wipe(right)">
                                      <p:cBhvr>
                                        <p:cTn id="193" dur="500"/>
                                        <p:tgtEl>
                                          <p:spTgt spid="43"/>
                                        </p:tgtEl>
                                      </p:cBhvr>
                                    </p:animEffect>
                                    <p:set>
                                      <p:cBhvr>
                                        <p:cTn id="194" dur="1" fill="hold">
                                          <p:stCondLst>
                                            <p:cond delay="499"/>
                                          </p:stCondLst>
                                        </p:cTn>
                                        <p:tgtEl>
                                          <p:spTgt spid="43"/>
                                        </p:tgtEl>
                                        <p:attrNameLst>
                                          <p:attrName>style.visibility</p:attrName>
                                        </p:attrNameLst>
                                      </p:cBhvr>
                                      <p:to>
                                        <p:strVal val="hidden"/>
                                      </p:to>
                                    </p:set>
                                  </p:childTnLst>
                                </p:cTn>
                              </p:par>
                            </p:childTnLst>
                          </p:cTn>
                        </p:par>
                        <p:par>
                          <p:cTn id="195" fill="hold">
                            <p:stCondLst>
                              <p:cond delay="7200"/>
                            </p:stCondLst>
                            <p:childTnLst>
                              <p:par>
                                <p:cTn id="196" presetID="22" presetClass="exit" presetSubtype="4" fill="hold" nodeType="afterEffect">
                                  <p:stCondLst>
                                    <p:cond delay="0"/>
                                  </p:stCondLst>
                                  <p:childTnLst>
                                    <p:animEffect transition="out" filter="wipe(down)">
                                      <p:cBhvr>
                                        <p:cTn id="197" dur="500"/>
                                        <p:tgtEl>
                                          <p:spTgt spid="7"/>
                                        </p:tgtEl>
                                      </p:cBhvr>
                                    </p:animEffect>
                                    <p:set>
                                      <p:cBhvr>
                                        <p:cTn id="198" dur="1" fill="hold">
                                          <p:stCondLst>
                                            <p:cond delay="499"/>
                                          </p:stCondLst>
                                        </p:cTn>
                                        <p:tgtEl>
                                          <p:spTgt spid="7"/>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22" presetClass="exit" presetSubtype="4" fill="hold" grpId="0" nodeType="clickEffect">
                                  <p:stCondLst>
                                    <p:cond delay="0"/>
                                  </p:stCondLst>
                                  <p:childTnLst>
                                    <p:animEffect transition="out" filter="wipe(down)">
                                      <p:cBhvr>
                                        <p:cTn id="202" dur="500"/>
                                        <p:tgtEl>
                                          <p:spTgt spid="2">
                                            <p:txEl>
                                              <p:pRg st="0" end="0"/>
                                            </p:txEl>
                                          </p:spTgt>
                                        </p:tgtEl>
                                      </p:cBhvr>
                                    </p:animEffect>
                                    <p:set>
                                      <p:cBhvr>
                                        <p:cTn id="203" dur="1" fill="hold">
                                          <p:stCondLst>
                                            <p:cond delay="499"/>
                                          </p:stCondLst>
                                        </p:cTn>
                                        <p:tgtEl>
                                          <p:spTgt spid="2">
                                            <p:txEl>
                                              <p:pRg st="0" end="0"/>
                                            </p:txEl>
                                          </p:spTgt>
                                        </p:tgtEl>
                                        <p:attrNameLst>
                                          <p:attrName>style.visibility</p:attrName>
                                        </p:attrNameLst>
                                      </p:cBhvr>
                                      <p:to>
                                        <p:strVal val="hidden"/>
                                      </p:to>
                                    </p:set>
                                  </p:childTnLst>
                                </p:cTn>
                              </p:par>
                              <p:par>
                                <p:cTn id="204" presetID="22" presetClass="exit" presetSubtype="4" fill="hold" grpId="0" nodeType="withEffect">
                                  <p:stCondLst>
                                    <p:cond delay="0"/>
                                  </p:stCondLst>
                                  <p:childTnLst>
                                    <p:animEffect transition="out" filter="wipe(down)">
                                      <p:cBhvr>
                                        <p:cTn id="205" dur="500"/>
                                        <p:tgtEl>
                                          <p:spTgt spid="2">
                                            <p:txEl>
                                              <p:pRg st="1" end="1"/>
                                            </p:txEl>
                                          </p:spTgt>
                                        </p:tgtEl>
                                      </p:cBhvr>
                                    </p:animEffect>
                                    <p:set>
                                      <p:cBhvr>
                                        <p:cTn id="206" dur="1" fill="hold">
                                          <p:stCondLst>
                                            <p:cond delay="499"/>
                                          </p:stCondLst>
                                        </p:cTn>
                                        <p:tgtEl>
                                          <p:spTgt spid="2">
                                            <p:txEl>
                                              <p:pRg st="1" end="1"/>
                                            </p:txEl>
                                          </p:spTgt>
                                        </p:tgtEl>
                                        <p:attrNameLst>
                                          <p:attrName>style.visibility</p:attrName>
                                        </p:attrNameLst>
                                      </p:cBhvr>
                                      <p:to>
                                        <p:strVal val="hidden"/>
                                      </p:to>
                                    </p:set>
                                  </p:childTnLst>
                                </p:cTn>
                              </p:par>
                              <p:par>
                                <p:cTn id="207" presetID="22" presetClass="exit" presetSubtype="4" fill="hold" grpId="0" nodeType="withEffect">
                                  <p:stCondLst>
                                    <p:cond delay="0"/>
                                  </p:stCondLst>
                                  <p:childTnLst>
                                    <p:animEffect transition="out" filter="wipe(down)">
                                      <p:cBhvr>
                                        <p:cTn id="208" dur="500"/>
                                        <p:tgtEl>
                                          <p:spTgt spid="2">
                                            <p:txEl>
                                              <p:pRg st="2" end="2"/>
                                            </p:txEl>
                                          </p:spTgt>
                                        </p:tgtEl>
                                      </p:cBhvr>
                                    </p:animEffect>
                                    <p:set>
                                      <p:cBhvr>
                                        <p:cTn id="209" dur="1" fill="hold">
                                          <p:stCondLst>
                                            <p:cond delay="499"/>
                                          </p:stCondLst>
                                        </p:cTn>
                                        <p:tgtEl>
                                          <p:spTgt spid="2">
                                            <p:txEl>
                                              <p:pRg st="2" end="2"/>
                                            </p:txEl>
                                          </p:spTgt>
                                        </p:tgtEl>
                                        <p:attrNameLst>
                                          <p:attrName>style.visibility</p:attrName>
                                        </p:attrNameLst>
                                      </p:cBhvr>
                                      <p:to>
                                        <p:strVal val="hidden"/>
                                      </p:to>
                                    </p:set>
                                  </p:childTnLst>
                                </p:cTn>
                              </p:par>
                              <p:par>
                                <p:cTn id="210" presetID="22" presetClass="exit" presetSubtype="4" fill="hold" grpId="0" nodeType="withEffect">
                                  <p:stCondLst>
                                    <p:cond delay="0"/>
                                  </p:stCondLst>
                                  <p:childTnLst>
                                    <p:animEffect transition="out" filter="wipe(down)">
                                      <p:cBhvr>
                                        <p:cTn id="211" dur="500"/>
                                        <p:tgtEl>
                                          <p:spTgt spid="2">
                                            <p:txEl>
                                              <p:pRg st="3" end="3"/>
                                            </p:txEl>
                                          </p:spTgt>
                                        </p:tgtEl>
                                      </p:cBhvr>
                                    </p:animEffect>
                                    <p:set>
                                      <p:cBhvr>
                                        <p:cTn id="212" dur="1" fill="hold">
                                          <p:stCondLst>
                                            <p:cond delay="499"/>
                                          </p:stCondLst>
                                        </p:cTn>
                                        <p:tgtEl>
                                          <p:spTgt spid="2">
                                            <p:txEl>
                                              <p:pRg st="3" end="3"/>
                                            </p:txEl>
                                          </p:spTgt>
                                        </p:tgtEl>
                                        <p:attrNameLst>
                                          <p:attrName>style.visibility</p:attrName>
                                        </p:attrNameLst>
                                      </p:cBhvr>
                                      <p:to>
                                        <p:strVal val="hidden"/>
                                      </p:to>
                                    </p:set>
                                  </p:childTnLst>
                                </p:cTn>
                              </p:par>
                              <p:par>
                                <p:cTn id="213" presetID="22" presetClass="exit" presetSubtype="4" fill="hold" grpId="0" nodeType="withEffect">
                                  <p:stCondLst>
                                    <p:cond delay="0"/>
                                  </p:stCondLst>
                                  <p:childTnLst>
                                    <p:animEffect transition="out" filter="wipe(down)">
                                      <p:cBhvr>
                                        <p:cTn id="214" dur="500"/>
                                        <p:tgtEl>
                                          <p:spTgt spid="2">
                                            <p:txEl>
                                              <p:pRg st="4" end="4"/>
                                            </p:txEl>
                                          </p:spTgt>
                                        </p:tgtEl>
                                      </p:cBhvr>
                                    </p:animEffect>
                                    <p:set>
                                      <p:cBhvr>
                                        <p:cTn id="215" dur="1" fill="hold">
                                          <p:stCondLst>
                                            <p:cond delay="499"/>
                                          </p:stCondLst>
                                        </p:cTn>
                                        <p:tgtEl>
                                          <p:spTgt spid="2">
                                            <p:txEl>
                                              <p:pRg st="4" end="4"/>
                                            </p:txEl>
                                          </p:spTgt>
                                        </p:tgtEl>
                                        <p:attrNameLst>
                                          <p:attrName>style.visibility</p:attrName>
                                        </p:attrNameLst>
                                      </p:cBhvr>
                                      <p:to>
                                        <p:strVal val="hidden"/>
                                      </p:to>
                                    </p:set>
                                  </p:childTnLst>
                                </p:cTn>
                              </p:par>
                            </p:childTnLst>
                          </p:cTn>
                        </p:par>
                        <p:par>
                          <p:cTn id="216" fill="hold">
                            <p:stCondLst>
                              <p:cond delay="500"/>
                            </p:stCondLst>
                            <p:childTnLst>
                              <p:par>
                                <p:cTn id="217" presetID="22" presetClass="entr" presetSubtype="4" fill="hold" grpId="0" nodeType="afterEffect">
                                  <p:stCondLst>
                                    <p:cond delay="0"/>
                                  </p:stCondLst>
                                  <p:childTnLst>
                                    <p:set>
                                      <p:cBhvr>
                                        <p:cTn id="218" dur="1" fill="hold">
                                          <p:stCondLst>
                                            <p:cond delay="0"/>
                                          </p:stCondLst>
                                        </p:cTn>
                                        <p:tgtEl>
                                          <p:spTgt spid="38">
                                            <p:txEl>
                                              <p:pRg st="0" end="0"/>
                                            </p:txEl>
                                          </p:spTgt>
                                        </p:tgtEl>
                                        <p:attrNameLst>
                                          <p:attrName>style.visibility</p:attrName>
                                        </p:attrNameLst>
                                      </p:cBhvr>
                                      <p:to>
                                        <p:strVal val="visible"/>
                                      </p:to>
                                    </p:set>
                                    <p:animEffect transition="in" filter="wipe(down)">
                                      <p:cBhvr>
                                        <p:cTn id="219" dur="500"/>
                                        <p:tgtEl>
                                          <p:spTgt spid="38">
                                            <p:txEl>
                                              <p:pRg st="0" end="0"/>
                                            </p:txEl>
                                          </p:spTgt>
                                        </p:tgtEl>
                                      </p:cBhvr>
                                    </p:animEffect>
                                  </p:childTnLst>
                                </p:cTn>
                              </p:par>
                            </p:childTnLst>
                          </p:cTn>
                        </p:par>
                        <p:par>
                          <p:cTn id="220" fill="hold">
                            <p:stCondLst>
                              <p:cond delay="1000"/>
                            </p:stCondLst>
                            <p:childTnLst>
                              <p:par>
                                <p:cTn id="221" presetID="22" presetClass="entr" presetSubtype="4" fill="hold" grpId="0" nodeType="afterEffect">
                                  <p:stCondLst>
                                    <p:cond delay="0"/>
                                  </p:stCondLst>
                                  <p:childTnLst>
                                    <p:set>
                                      <p:cBhvr>
                                        <p:cTn id="222" dur="1" fill="hold">
                                          <p:stCondLst>
                                            <p:cond delay="0"/>
                                          </p:stCondLst>
                                        </p:cTn>
                                        <p:tgtEl>
                                          <p:spTgt spid="38">
                                            <p:txEl>
                                              <p:pRg st="1" end="1"/>
                                            </p:txEl>
                                          </p:spTgt>
                                        </p:tgtEl>
                                        <p:attrNameLst>
                                          <p:attrName>style.visibility</p:attrName>
                                        </p:attrNameLst>
                                      </p:cBhvr>
                                      <p:to>
                                        <p:strVal val="visible"/>
                                      </p:to>
                                    </p:set>
                                    <p:animEffect transition="in" filter="wipe(down)">
                                      <p:cBhvr>
                                        <p:cTn id="223" dur="500"/>
                                        <p:tgtEl>
                                          <p:spTgt spid="38">
                                            <p:txEl>
                                              <p:pRg st="1" end="1"/>
                                            </p:txEl>
                                          </p:spTgt>
                                        </p:tgtEl>
                                      </p:cBhvr>
                                    </p:animEffect>
                                  </p:childTnLst>
                                </p:cTn>
                              </p:par>
                            </p:childTnLst>
                          </p:cTn>
                        </p:par>
                        <p:par>
                          <p:cTn id="224" fill="hold">
                            <p:stCondLst>
                              <p:cond delay="1500"/>
                            </p:stCondLst>
                            <p:childTnLst>
                              <p:par>
                                <p:cTn id="225" presetID="22" presetClass="entr" presetSubtype="4" fill="hold" grpId="0" nodeType="afterEffect">
                                  <p:stCondLst>
                                    <p:cond delay="0"/>
                                  </p:stCondLst>
                                  <p:childTnLst>
                                    <p:set>
                                      <p:cBhvr>
                                        <p:cTn id="226" dur="1" fill="hold">
                                          <p:stCondLst>
                                            <p:cond delay="0"/>
                                          </p:stCondLst>
                                        </p:cTn>
                                        <p:tgtEl>
                                          <p:spTgt spid="38">
                                            <p:txEl>
                                              <p:pRg st="2" end="2"/>
                                            </p:txEl>
                                          </p:spTgt>
                                        </p:tgtEl>
                                        <p:attrNameLst>
                                          <p:attrName>style.visibility</p:attrName>
                                        </p:attrNameLst>
                                      </p:cBhvr>
                                      <p:to>
                                        <p:strVal val="visible"/>
                                      </p:to>
                                    </p:set>
                                    <p:animEffect transition="in" filter="wipe(down)">
                                      <p:cBhvr>
                                        <p:cTn id="227" dur="500"/>
                                        <p:tgtEl>
                                          <p:spTgt spid="38">
                                            <p:txEl>
                                              <p:pRg st="2" end="2"/>
                                            </p:txEl>
                                          </p:spTgt>
                                        </p:tgtEl>
                                      </p:cBhvr>
                                    </p:animEffect>
                                  </p:childTnLst>
                                </p:cTn>
                              </p:par>
                            </p:childTnLst>
                          </p:cTn>
                        </p:par>
                        <p:par>
                          <p:cTn id="228" fill="hold">
                            <p:stCondLst>
                              <p:cond delay="2000"/>
                            </p:stCondLst>
                            <p:childTnLst>
                              <p:par>
                                <p:cTn id="229" presetID="22" presetClass="entr" presetSubtype="4" fill="hold" grpId="0" nodeType="afterEffect">
                                  <p:stCondLst>
                                    <p:cond delay="0"/>
                                  </p:stCondLst>
                                  <p:childTnLst>
                                    <p:set>
                                      <p:cBhvr>
                                        <p:cTn id="230" dur="1" fill="hold">
                                          <p:stCondLst>
                                            <p:cond delay="0"/>
                                          </p:stCondLst>
                                        </p:cTn>
                                        <p:tgtEl>
                                          <p:spTgt spid="38">
                                            <p:txEl>
                                              <p:pRg st="3" end="3"/>
                                            </p:txEl>
                                          </p:spTgt>
                                        </p:tgtEl>
                                        <p:attrNameLst>
                                          <p:attrName>style.visibility</p:attrName>
                                        </p:attrNameLst>
                                      </p:cBhvr>
                                      <p:to>
                                        <p:strVal val="visible"/>
                                      </p:to>
                                    </p:set>
                                    <p:animEffect transition="in" filter="wipe(down)">
                                      <p:cBhvr>
                                        <p:cTn id="231"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9" grpId="0" animBg="1"/>
      <p:bldP spid="9" grpId="1" animBg="1"/>
      <p:bldP spid="9" grpId="2" animBg="1"/>
      <p:bldP spid="9" grpId="3" animBg="1"/>
      <p:bldP spid="13" grpId="0"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87" grpId="0" animBg="1"/>
      <p:bldP spid="87" grpId="1" animBg="1"/>
      <p:bldP spid="3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9" name="Titre 1"/>
          <p:cNvSpPr txBox="1">
            <a:spLocks/>
          </p:cNvSpPr>
          <p:nvPr/>
        </p:nvSpPr>
        <p:spPr>
          <a:xfrm>
            <a:off x="2484488" y="260728"/>
            <a:ext cx="6480000"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200" b="1" dirty="0" smtClean="0">
                <a:solidFill>
                  <a:schemeClr val="bg1"/>
                </a:solidFill>
                <a:latin typeface="+mj-lt"/>
                <a:ea typeface="+mj-ea"/>
                <a:cs typeface="+mj-cs"/>
              </a:rPr>
              <a:t>Plan de la </a:t>
            </a:r>
            <a:r>
              <a:rPr lang="fr-FR" sz="3200" b="1" dirty="0" smtClean="0">
                <a:solidFill>
                  <a:schemeClr val="bg1"/>
                </a:solidFill>
                <a:latin typeface="+mj-lt"/>
                <a:ea typeface="+mj-ea"/>
                <a:cs typeface="+mj-cs"/>
              </a:rPr>
              <a:t>présentation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1" name="Shape 7171"/>
          <p:cNvSpPr>
            <a:spLocks noChangeArrowheads="1"/>
          </p:cNvSpPr>
          <p:nvPr/>
        </p:nvSpPr>
        <p:spPr bwMode="ltGray">
          <a:xfrm rot="5400000">
            <a:off x="-2422526" y="1367756"/>
            <a:ext cx="4824413" cy="4770438"/>
          </a:xfrm>
          <a:custGeom>
            <a:avLst/>
            <a:gdLst>
              <a:gd name="T0" fmla="*/ 2147483647 w 21600"/>
              <a:gd name="T1" fmla="*/ 0 h 21600"/>
              <a:gd name="T2" fmla="*/ 1805036702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E2E2E2"/>
              </a:gs>
              <a:gs pos="50000">
                <a:schemeClr val="bg2"/>
              </a:gs>
              <a:gs pos="100000">
                <a:srgbClr val="E2E2E2"/>
              </a:gs>
            </a:gsLst>
            <a:lin ang="0" scaled="1"/>
          </a:gradFill>
          <a:ln w="9525">
            <a:noFill/>
            <a:miter lim="800000"/>
            <a:headEnd/>
            <a:tailEnd/>
          </a:ln>
        </p:spPr>
        <p:txBody>
          <a:bodyPr wrap="none" anchor="ctr"/>
          <a:lstStyle/>
          <a:p>
            <a:pPr>
              <a:defRPr/>
            </a:pPr>
            <a:endParaRPr lang="fr-FR" dirty="0">
              <a:cs typeface="+mn-cs"/>
            </a:endParaRPr>
          </a:p>
        </p:txBody>
      </p:sp>
      <p:sp>
        <p:nvSpPr>
          <p:cNvPr id="22" name="AutoShape 47"/>
          <p:cNvSpPr>
            <a:spLocks noChangeArrowheads="1"/>
          </p:cNvSpPr>
          <p:nvPr/>
        </p:nvSpPr>
        <p:spPr bwMode="ltGray">
          <a:xfrm rot="5400000" flipH="1">
            <a:off x="-2016918" y="1824607"/>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chemeClr val="accent1">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fr-FR"/>
          </a:p>
        </p:txBody>
      </p:sp>
      <p:sp>
        <p:nvSpPr>
          <p:cNvPr id="2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3</a:t>
            </a:fld>
            <a:r>
              <a:rPr lang="fr-BE" dirty="0" smtClean="0">
                <a:solidFill>
                  <a:schemeClr val="tx2">
                    <a:lumMod val="75000"/>
                  </a:schemeClr>
                </a:solidFill>
              </a:rPr>
              <a:t>/17</a:t>
            </a:r>
            <a:endParaRPr lang="fr-BE" dirty="0">
              <a:solidFill>
                <a:schemeClr val="tx2">
                  <a:lumMod val="75000"/>
                </a:schemeClr>
              </a:solidFill>
            </a:endParaRPr>
          </a:p>
        </p:txBody>
      </p:sp>
      <p:sp>
        <p:nvSpPr>
          <p:cNvPr id="24"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21" name="Rounded Rectangle 5127"/>
          <p:cNvSpPr>
            <a:spLocks noChangeArrowheads="1"/>
          </p:cNvSpPr>
          <p:nvPr/>
        </p:nvSpPr>
        <p:spPr bwMode="gray">
          <a:xfrm>
            <a:off x="2667810" y="3186012"/>
            <a:ext cx="6038040" cy="576064"/>
          </a:xfrm>
          <a:prstGeom prst="roundRect">
            <a:avLst>
              <a:gd name="adj" fmla="val 50000"/>
            </a:avLst>
          </a:prstGeom>
          <a:noFill/>
          <a:ln w="28575" algn="ctr">
            <a:solidFill>
              <a:schemeClr val="bg2"/>
            </a:solidFill>
            <a:round/>
            <a:headEnd/>
            <a:tailEnd/>
          </a:ln>
        </p:spPr>
        <p:txBody>
          <a:bodyPr wrap="none" anchor="ctr"/>
          <a:lstStyle/>
          <a:p>
            <a:pPr eaLnBrk="0" hangingPunct="0"/>
            <a:r>
              <a:rPr lang="fr-FR" sz="2400" dirty="0" smtClean="0">
                <a:ln w="0"/>
                <a:solidFill>
                  <a:schemeClr val="tx2">
                    <a:lumMod val="75000"/>
                  </a:schemeClr>
                </a:solidFill>
                <a:effectLst/>
              </a:rPr>
              <a:t>Développement </a:t>
            </a:r>
            <a:r>
              <a:rPr lang="fr-FR" sz="2400" dirty="0" smtClean="0">
                <a:ln w="0"/>
                <a:solidFill>
                  <a:schemeClr val="tx2">
                    <a:lumMod val="75000"/>
                  </a:schemeClr>
                </a:solidFill>
              </a:rPr>
              <a:t>d’un </a:t>
            </a:r>
            <a:r>
              <a:rPr lang="fr-FR" sz="2400" dirty="0">
                <a:ln w="0"/>
                <a:solidFill>
                  <a:schemeClr val="tx2">
                    <a:lumMod val="75000"/>
                  </a:schemeClr>
                </a:solidFill>
              </a:rPr>
              <a:t>d</a:t>
            </a:r>
            <a:r>
              <a:rPr lang="fr-FR" sz="2400" dirty="0" smtClean="0">
                <a:ln w="0"/>
                <a:solidFill>
                  <a:schemeClr val="tx2">
                    <a:lumMod val="75000"/>
                  </a:schemeClr>
                </a:solidFill>
                <a:effectLst/>
              </a:rPr>
              <a:t>river </a:t>
            </a:r>
            <a:r>
              <a:rPr lang="fr-FR" sz="2400" dirty="0" smtClean="0">
                <a:ln w="0"/>
                <a:solidFill>
                  <a:schemeClr val="tx2">
                    <a:lumMod val="75000"/>
                  </a:schemeClr>
                </a:solidFill>
                <a:effectLst/>
              </a:rPr>
              <a:t>pour le </a:t>
            </a:r>
            <a:r>
              <a:rPr lang="fr-FR" sz="2400" dirty="0" smtClean="0">
                <a:ln w="0"/>
                <a:solidFill>
                  <a:schemeClr val="tx2">
                    <a:lumMod val="75000"/>
                  </a:schemeClr>
                </a:solidFill>
                <a:effectLst/>
              </a:rPr>
              <a:t>module 3G</a:t>
            </a:r>
            <a:endParaRPr lang="fr-FR" sz="2400" dirty="0">
              <a:ln w="0"/>
              <a:solidFill>
                <a:schemeClr val="tx2">
                  <a:lumMod val="75000"/>
                </a:schemeClr>
              </a:solidFill>
              <a:effectLst/>
            </a:endParaRPr>
          </a:p>
        </p:txBody>
      </p:sp>
      <p:sp>
        <p:nvSpPr>
          <p:cNvPr id="25" name="Rounded Rectangle 5128"/>
          <p:cNvSpPr>
            <a:spLocks noChangeArrowheads="1"/>
          </p:cNvSpPr>
          <p:nvPr/>
        </p:nvSpPr>
        <p:spPr bwMode="gray">
          <a:xfrm>
            <a:off x="2065339" y="1773013"/>
            <a:ext cx="2087672" cy="576064"/>
          </a:xfrm>
          <a:prstGeom prst="roundRect">
            <a:avLst>
              <a:gd name="adj" fmla="val 50000"/>
            </a:avLst>
          </a:prstGeom>
          <a:noFill/>
          <a:ln w="28575" algn="ctr">
            <a:solidFill>
              <a:schemeClr val="bg2"/>
            </a:solidFill>
            <a:round/>
            <a:headEnd/>
            <a:tailEnd/>
          </a:ln>
        </p:spPr>
        <p:txBody>
          <a:bodyPr wrap="none" anchor="ctr"/>
          <a:lstStyle/>
          <a:p>
            <a:r>
              <a:rPr lang="en-US" sz="2400" dirty="0">
                <a:ln w="0"/>
                <a:solidFill>
                  <a:schemeClr val="tx2">
                    <a:lumMod val="75000"/>
                  </a:schemeClr>
                </a:solidFill>
                <a:effectLst/>
              </a:rPr>
              <a:t>Introduction</a:t>
            </a:r>
          </a:p>
        </p:txBody>
      </p:sp>
      <p:sp>
        <p:nvSpPr>
          <p:cNvPr id="26" name="Rounded Rectangle 5142"/>
          <p:cNvSpPr>
            <a:spLocks noChangeArrowheads="1"/>
          </p:cNvSpPr>
          <p:nvPr/>
        </p:nvSpPr>
        <p:spPr bwMode="gray">
          <a:xfrm>
            <a:off x="2329210" y="4581085"/>
            <a:ext cx="6357589" cy="576000"/>
          </a:xfrm>
          <a:prstGeom prst="roundRect">
            <a:avLst>
              <a:gd name="adj" fmla="val 50000"/>
            </a:avLst>
          </a:prstGeom>
          <a:noFill/>
          <a:ln w="28575" algn="ctr">
            <a:solidFill>
              <a:schemeClr val="bg2"/>
            </a:solidFill>
            <a:round/>
            <a:headEnd/>
            <a:tailEnd/>
          </a:ln>
        </p:spPr>
        <p:txBody>
          <a:bodyPr wrap="none" anchor="ctr"/>
          <a:lstStyle/>
          <a:p>
            <a:r>
              <a:rPr lang="fr-FR" sz="2400" dirty="0" smtClean="0">
                <a:ln w="0"/>
                <a:solidFill>
                  <a:schemeClr val="tx2">
                    <a:lumMod val="75000"/>
                  </a:schemeClr>
                </a:solidFill>
                <a:effectLst/>
              </a:rPr>
              <a:t>Développement du mécanisme Push Notification</a:t>
            </a:r>
            <a:endParaRPr lang="fr-FR" sz="2400" dirty="0">
              <a:ln w="0"/>
              <a:solidFill>
                <a:schemeClr val="tx2">
                  <a:lumMod val="75000"/>
                </a:schemeClr>
              </a:solidFill>
              <a:effectLst/>
            </a:endParaRPr>
          </a:p>
        </p:txBody>
      </p:sp>
      <p:sp>
        <p:nvSpPr>
          <p:cNvPr id="27" name="Rounded Rectangle 5183"/>
          <p:cNvSpPr>
            <a:spLocks noChangeArrowheads="1"/>
          </p:cNvSpPr>
          <p:nvPr/>
        </p:nvSpPr>
        <p:spPr bwMode="gray">
          <a:xfrm>
            <a:off x="2599620" y="3953244"/>
            <a:ext cx="5388440" cy="497394"/>
          </a:xfrm>
          <a:prstGeom prst="roundRect">
            <a:avLst>
              <a:gd name="adj" fmla="val 50000"/>
            </a:avLst>
          </a:prstGeom>
          <a:noFill/>
          <a:ln w="28575" algn="ctr">
            <a:solidFill>
              <a:schemeClr val="bg2"/>
            </a:solidFill>
            <a:round/>
            <a:headEnd/>
            <a:tailEnd/>
          </a:ln>
        </p:spPr>
        <p:txBody>
          <a:bodyPr wrap="none" anchor="ctr"/>
          <a:lstStyle/>
          <a:p>
            <a:pPr eaLnBrk="0" hangingPunct="0"/>
            <a:r>
              <a:rPr lang="fr-FR" sz="2400" dirty="0" smtClean="0">
                <a:ln w="0"/>
                <a:solidFill>
                  <a:schemeClr val="tx2">
                    <a:lumMod val="75000"/>
                  </a:schemeClr>
                </a:solidFill>
                <a:effectLst/>
              </a:rPr>
              <a:t>Développement</a:t>
            </a:r>
            <a:r>
              <a:rPr lang="en-US" sz="2400" dirty="0" smtClean="0">
                <a:ln w="0"/>
                <a:solidFill>
                  <a:schemeClr val="tx2">
                    <a:lumMod val="75000"/>
                  </a:schemeClr>
                </a:solidFill>
                <a:effectLst/>
              </a:rPr>
              <a:t> du service </a:t>
            </a:r>
            <a:r>
              <a:rPr lang="fr-FR" sz="2400" dirty="0" smtClean="0">
                <a:ln w="0"/>
                <a:solidFill>
                  <a:schemeClr val="tx2">
                    <a:lumMod val="75000"/>
                  </a:schemeClr>
                </a:solidFill>
                <a:effectLst/>
              </a:rPr>
              <a:t>contrôle</a:t>
            </a:r>
            <a:r>
              <a:rPr lang="en-US" sz="2400" dirty="0" smtClean="0">
                <a:ln w="0"/>
                <a:solidFill>
                  <a:schemeClr val="tx2">
                    <a:lumMod val="75000"/>
                  </a:schemeClr>
                </a:solidFill>
                <a:effectLst/>
              </a:rPr>
              <a:t> SMS</a:t>
            </a:r>
            <a:endParaRPr lang="en-US" sz="2400" dirty="0">
              <a:ln w="0"/>
              <a:solidFill>
                <a:schemeClr val="tx2">
                  <a:lumMod val="75000"/>
                </a:schemeClr>
              </a:solidFill>
              <a:effectLst/>
            </a:endParaRPr>
          </a:p>
        </p:txBody>
      </p:sp>
      <p:sp>
        <p:nvSpPr>
          <p:cNvPr id="28" name="Rounded Rectangle 5142"/>
          <p:cNvSpPr>
            <a:spLocks noChangeArrowheads="1"/>
          </p:cNvSpPr>
          <p:nvPr/>
        </p:nvSpPr>
        <p:spPr bwMode="gray">
          <a:xfrm>
            <a:off x="1896367" y="5272019"/>
            <a:ext cx="3816424" cy="576016"/>
          </a:xfrm>
          <a:prstGeom prst="roundRect">
            <a:avLst>
              <a:gd name="adj" fmla="val 50000"/>
            </a:avLst>
          </a:prstGeom>
          <a:noFill/>
          <a:ln w="28575" algn="ctr">
            <a:solidFill>
              <a:schemeClr val="bg2"/>
            </a:solidFill>
            <a:round/>
            <a:headEnd/>
            <a:tailEnd/>
          </a:ln>
        </p:spPr>
        <p:txBody>
          <a:bodyPr wrap="none" anchor="ctr"/>
          <a:lstStyle/>
          <a:p>
            <a:r>
              <a:rPr lang="en-US" sz="2400" dirty="0" smtClean="0">
                <a:ln w="0"/>
                <a:solidFill>
                  <a:schemeClr val="tx2">
                    <a:lumMod val="75000"/>
                  </a:schemeClr>
                </a:solidFill>
                <a:effectLst/>
              </a:rPr>
              <a:t>Conclusion </a:t>
            </a:r>
            <a:r>
              <a:rPr lang="en-US" sz="2400" dirty="0">
                <a:ln w="0"/>
                <a:solidFill>
                  <a:schemeClr val="tx2">
                    <a:lumMod val="75000"/>
                  </a:schemeClr>
                </a:solidFill>
                <a:effectLst/>
              </a:rPr>
              <a:t>et perspectives </a:t>
            </a:r>
          </a:p>
        </p:txBody>
      </p:sp>
      <p:sp>
        <p:nvSpPr>
          <p:cNvPr id="29" name="Rounded Rectangle 5127"/>
          <p:cNvSpPr>
            <a:spLocks noChangeArrowheads="1"/>
          </p:cNvSpPr>
          <p:nvPr/>
        </p:nvSpPr>
        <p:spPr bwMode="gray">
          <a:xfrm>
            <a:off x="2457901" y="2493025"/>
            <a:ext cx="4911824" cy="576064"/>
          </a:xfrm>
          <a:prstGeom prst="roundRect">
            <a:avLst>
              <a:gd name="adj" fmla="val 50000"/>
            </a:avLst>
          </a:prstGeom>
          <a:noFill/>
          <a:ln w="28575" algn="ctr">
            <a:solidFill>
              <a:schemeClr val="bg2"/>
            </a:solidFill>
            <a:round/>
            <a:headEnd/>
            <a:tailEnd/>
          </a:ln>
        </p:spPr>
        <p:txBody>
          <a:bodyPr wrap="none" anchor="ctr"/>
          <a:lstStyle/>
          <a:p>
            <a:pPr eaLnBrk="0" hangingPunct="0"/>
            <a:r>
              <a:rPr lang="fr-FR" sz="2400" dirty="0" smtClean="0">
                <a:ln w="0"/>
                <a:solidFill>
                  <a:schemeClr val="tx2">
                    <a:lumMod val="75000"/>
                  </a:schemeClr>
                </a:solidFill>
                <a:effectLst/>
              </a:rPr>
              <a:t>Présentation de </a:t>
            </a:r>
            <a:r>
              <a:rPr lang="fr-FR" sz="2400" dirty="0" smtClean="0">
                <a:ln w="0"/>
                <a:solidFill>
                  <a:schemeClr val="tx2">
                    <a:lumMod val="75000"/>
                  </a:schemeClr>
                </a:solidFill>
              </a:rPr>
              <a:t>la </a:t>
            </a:r>
            <a:r>
              <a:rPr lang="fr-FR" sz="2400" dirty="0" smtClean="0">
                <a:ln w="0"/>
                <a:solidFill>
                  <a:schemeClr val="tx2">
                    <a:lumMod val="75000"/>
                  </a:schemeClr>
                </a:solidFill>
                <a:effectLst/>
              </a:rPr>
              <a:t>plateforme alarme</a:t>
            </a:r>
            <a:endParaRPr lang="fr-FR" sz="2400" dirty="0">
              <a:ln w="0"/>
              <a:solidFill>
                <a:schemeClr val="tx2">
                  <a:lumMod val="75000"/>
                </a:schemeClr>
              </a:solidFill>
              <a:effectLst/>
            </a:endParaRPr>
          </a:p>
        </p:txBody>
      </p:sp>
    </p:spTree>
    <p:extLst>
      <p:ext uri="{BB962C8B-B14F-4D97-AF65-F5344CB8AC3E}">
        <p14:creationId xmlns:p14="http://schemas.microsoft.com/office/powerpoint/2010/main" xmlns="" val="14312681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strVal val="#ppt_w*0.70"/>
                                          </p:val>
                                        </p:tav>
                                        <p:tav tm="100000">
                                          <p:val>
                                            <p:strVal val="#ppt_w"/>
                                          </p:val>
                                        </p:tav>
                                      </p:tavLst>
                                    </p:anim>
                                    <p:anim calcmode="lin" valueType="num">
                                      <p:cBhvr>
                                        <p:cTn id="14" dur="500" fill="hold"/>
                                        <p:tgtEl>
                                          <p:spTgt spid="29"/>
                                        </p:tgtEl>
                                        <p:attrNameLst>
                                          <p:attrName>ppt_h</p:attrName>
                                        </p:attrNameLst>
                                      </p:cBhvr>
                                      <p:tavLst>
                                        <p:tav tm="0">
                                          <p:val>
                                            <p:strVal val="#ppt_h"/>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ppt_w*0.70"/>
                                          </p:val>
                                        </p:tav>
                                        <p:tav tm="100000">
                                          <p:val>
                                            <p:strVal val="#ppt_w"/>
                                          </p:val>
                                        </p:tav>
                                      </p:tavLst>
                                    </p:anim>
                                    <p:anim calcmode="lin" valueType="num">
                                      <p:cBhvr>
                                        <p:cTn id="20" dur="500" fill="hold"/>
                                        <p:tgtEl>
                                          <p:spTgt spid="21"/>
                                        </p:tgtEl>
                                        <p:attrNameLst>
                                          <p:attrName>ppt_h</p:attrName>
                                        </p:attrNameLst>
                                      </p:cBhvr>
                                      <p:tavLst>
                                        <p:tav tm="0">
                                          <p:val>
                                            <p:strVal val="#ppt_h"/>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ppt_w*0.70"/>
                                          </p:val>
                                        </p:tav>
                                        <p:tav tm="100000">
                                          <p:val>
                                            <p:strVal val="#ppt_w"/>
                                          </p:val>
                                        </p:tav>
                                      </p:tavLst>
                                    </p:anim>
                                    <p:anim calcmode="lin" valueType="num">
                                      <p:cBhvr>
                                        <p:cTn id="26" dur="500" fill="hold"/>
                                        <p:tgtEl>
                                          <p:spTgt spid="27"/>
                                        </p:tgtEl>
                                        <p:attrNameLst>
                                          <p:attrName>ppt_h</p:attrName>
                                        </p:attrNameLst>
                                      </p:cBhvr>
                                      <p:tavLst>
                                        <p:tav tm="0">
                                          <p:val>
                                            <p:strVal val="#ppt_h"/>
                                          </p:val>
                                        </p:tav>
                                        <p:tav tm="100000">
                                          <p:val>
                                            <p:strVal val="#ppt_h"/>
                                          </p:val>
                                        </p:tav>
                                      </p:tavLst>
                                    </p:anim>
                                    <p:animEffect transition="in" filter="fade">
                                      <p:cBhvr>
                                        <p:cTn id="27" dur="500"/>
                                        <p:tgtEl>
                                          <p:spTgt spid="27"/>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strVal val="#ppt_w*0.70"/>
                                          </p:val>
                                        </p:tav>
                                        <p:tav tm="100000">
                                          <p:val>
                                            <p:strVal val="#ppt_w"/>
                                          </p:val>
                                        </p:tav>
                                      </p:tavLst>
                                    </p:anim>
                                    <p:anim calcmode="lin" valueType="num">
                                      <p:cBhvr>
                                        <p:cTn id="32" dur="500" fill="hold"/>
                                        <p:tgtEl>
                                          <p:spTgt spid="26"/>
                                        </p:tgtEl>
                                        <p:attrNameLst>
                                          <p:attrName>ppt_h</p:attrName>
                                        </p:attrNameLst>
                                      </p:cBhvr>
                                      <p:tavLst>
                                        <p:tav tm="0">
                                          <p:val>
                                            <p:strVal val="#ppt_h"/>
                                          </p:val>
                                        </p:tav>
                                        <p:tav tm="100000">
                                          <p:val>
                                            <p:strVal val="#ppt_h"/>
                                          </p:val>
                                        </p:tav>
                                      </p:tavLst>
                                    </p:anim>
                                    <p:animEffect transition="in" filter="fade">
                                      <p:cBhvr>
                                        <p:cTn id="33" dur="500"/>
                                        <p:tgtEl>
                                          <p:spTgt spid="26"/>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strVal val="#ppt_w*0.70"/>
                                          </p:val>
                                        </p:tav>
                                        <p:tav tm="100000">
                                          <p:val>
                                            <p:strVal val="#ppt_w"/>
                                          </p:val>
                                        </p:tav>
                                      </p:tavLst>
                                    </p:anim>
                                    <p:anim calcmode="lin" valueType="num">
                                      <p:cBhvr>
                                        <p:cTn id="38" dur="500" fill="hold"/>
                                        <p:tgtEl>
                                          <p:spTgt spid="28"/>
                                        </p:tgtEl>
                                        <p:attrNameLst>
                                          <p:attrName>ppt_h</p:attrName>
                                        </p:attrNameLst>
                                      </p:cBhvr>
                                      <p:tavLst>
                                        <p:tav tm="0">
                                          <p:val>
                                            <p:strVal val="#ppt_h"/>
                                          </p:val>
                                        </p:tav>
                                        <p:tav tm="100000">
                                          <p:val>
                                            <p:strVal val="#ppt_h"/>
                                          </p:val>
                                        </p:tav>
                                      </p:tavLst>
                                    </p:anim>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de la plateforme alarme</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35" name="Rectangle 34"/>
          <p:cNvSpPr/>
          <p:nvPr/>
        </p:nvSpPr>
        <p:spPr>
          <a:xfrm>
            <a:off x="7596336" y="6381368"/>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4</a:t>
            </a:fld>
            <a:r>
              <a:rPr lang="fr-BE" dirty="0" smtClean="0">
                <a:solidFill>
                  <a:schemeClr val="tx2">
                    <a:lumMod val="75000"/>
                  </a:schemeClr>
                </a:solidFill>
              </a:rPr>
              <a:t>/17</a:t>
            </a:r>
            <a:endParaRPr lang="fr-BE" dirty="0">
              <a:solidFill>
                <a:schemeClr val="tx2">
                  <a:lumMod val="75000"/>
                </a:schemeClr>
              </a:solidFill>
            </a:endParaRPr>
          </a:p>
        </p:txBody>
      </p:sp>
      <p:sp>
        <p:nvSpPr>
          <p:cNvPr id="3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xmlns="" val="380204620"/>
              </p:ext>
            </p:extLst>
          </p:nvPr>
        </p:nvGraphicFramePr>
        <p:xfrm>
          <a:off x="2318319" y="2397919"/>
          <a:ext cx="4180323" cy="2513675"/>
        </p:xfrm>
        <a:graphic>
          <a:graphicData uri="http://schemas.openxmlformats.org/presentationml/2006/ole">
            <p:oleObj spid="_x0000_s37723" name="Image" r:id="rId5" imgW="5085714" imgH="3057143" progId="">
              <p:embed/>
            </p:oleObj>
          </a:graphicData>
        </a:graphic>
      </p:graphicFrame>
      <p:grpSp>
        <p:nvGrpSpPr>
          <p:cNvPr id="4" name="Groupe 3"/>
          <p:cNvGrpSpPr/>
          <p:nvPr/>
        </p:nvGrpSpPr>
        <p:grpSpPr>
          <a:xfrm>
            <a:off x="735135" y="1089025"/>
            <a:ext cx="7951665" cy="5230556"/>
            <a:chOff x="735135" y="1089025"/>
            <a:chExt cx="7951665" cy="5230556"/>
          </a:xfrm>
        </p:grpSpPr>
        <p:graphicFrame>
          <p:nvGraphicFramePr>
            <p:cNvPr id="7" name="Object 6"/>
            <p:cNvGraphicFramePr>
              <a:graphicFrameLocks noChangeAspect="1"/>
            </p:cNvGraphicFramePr>
            <p:nvPr>
              <p:extLst>
                <p:ext uri="{D42A27DB-BD31-4B8C-83A1-F6EECF244321}">
                  <p14:modId xmlns:p14="http://schemas.microsoft.com/office/powerpoint/2010/main" xmlns="" val="917589338"/>
                </p:ext>
              </p:extLst>
            </p:nvPr>
          </p:nvGraphicFramePr>
          <p:xfrm>
            <a:off x="4837152" y="1207052"/>
            <a:ext cx="1370573" cy="1041636"/>
          </p:xfrm>
          <a:graphic>
            <a:graphicData uri="http://schemas.openxmlformats.org/presentationml/2006/ole">
              <p:oleObj spid="_x0000_s37724" name="Image" r:id="rId6" imgW="952381" imgH="723810" progId="">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2832602840"/>
                </p:ext>
              </p:extLst>
            </p:nvPr>
          </p:nvGraphicFramePr>
          <p:xfrm>
            <a:off x="6931025" y="1089025"/>
            <a:ext cx="1628775" cy="2617788"/>
          </p:xfrm>
          <a:graphic>
            <a:graphicData uri="http://schemas.openxmlformats.org/presentationml/2006/ole">
              <p:oleObj spid="_x0000_s37725" name="Image" r:id="rId7" imgW="4076190" imgH="6552381" progId="">
                <p:embed/>
              </p:oleObj>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xmlns="" val="16802583"/>
                </p:ext>
              </p:extLst>
            </p:nvPr>
          </p:nvGraphicFramePr>
          <p:xfrm>
            <a:off x="2773214" y="4973381"/>
            <a:ext cx="889000" cy="1346200"/>
          </p:xfrm>
          <a:graphic>
            <a:graphicData uri="http://schemas.openxmlformats.org/presentationml/2006/ole">
              <p:oleObj spid="_x0000_s37726" name="Image" r:id="rId8" imgW="888889" imgH="1346032" progId="">
                <p:embed/>
              </p:oleObj>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xmlns="" val="990036204"/>
                </p:ext>
              </p:extLst>
            </p:nvPr>
          </p:nvGraphicFramePr>
          <p:xfrm>
            <a:off x="735135" y="1718645"/>
            <a:ext cx="1144416" cy="1553776"/>
          </p:xfrm>
          <a:graphic>
            <a:graphicData uri="http://schemas.openxmlformats.org/presentationml/2006/ole">
              <p:oleObj spid="_x0000_s37727" name="Image" r:id="rId9" imgW="353538462" imgH="480000000" progId="">
                <p:embed/>
              </p:oleObj>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xmlns="" val="1047629684"/>
                </p:ext>
              </p:extLst>
            </p:nvPr>
          </p:nvGraphicFramePr>
          <p:xfrm>
            <a:off x="4656854" y="5157663"/>
            <a:ext cx="1396521" cy="1099114"/>
          </p:xfrm>
          <a:graphic>
            <a:graphicData uri="http://schemas.openxmlformats.org/presentationml/2006/ole">
              <p:oleObj spid="_x0000_s37728" name="Image" r:id="rId10" imgW="2742857" imgH="2158730" progId="">
                <p:embed/>
              </p:oleObj>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xmlns="" val="3150493000"/>
                </p:ext>
              </p:extLst>
            </p:nvPr>
          </p:nvGraphicFramePr>
          <p:xfrm>
            <a:off x="2727364" y="1190820"/>
            <a:ext cx="1184140" cy="1184140"/>
          </p:xfrm>
          <a:graphic>
            <a:graphicData uri="http://schemas.openxmlformats.org/presentationml/2006/ole">
              <p:oleObj spid="_x0000_s37729" name="Image" r:id="rId11" imgW="3428571" imgH="3428571" progId="">
                <p:embed/>
              </p:oleObj>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xmlns="" val="3260764438"/>
                </p:ext>
              </p:extLst>
            </p:nvPr>
          </p:nvGraphicFramePr>
          <p:xfrm>
            <a:off x="7140102" y="3945081"/>
            <a:ext cx="1546698" cy="2056599"/>
          </p:xfrm>
          <a:graphic>
            <a:graphicData uri="http://schemas.openxmlformats.org/presentationml/2006/ole">
              <p:oleObj spid="_x0000_s37730" name="Image" r:id="rId12" imgW="2311111" imgH="3073016" progId="">
                <p:embed/>
              </p:oleObj>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xmlns="" val="2520213900"/>
                </p:ext>
              </p:extLst>
            </p:nvPr>
          </p:nvGraphicFramePr>
          <p:xfrm>
            <a:off x="836113" y="3933068"/>
            <a:ext cx="942461" cy="1782580"/>
          </p:xfrm>
          <a:graphic>
            <a:graphicData uri="http://schemas.openxmlformats.org/presentationml/2006/ole">
              <p:oleObj spid="_x0000_s37731" name="Image" r:id="rId13" imgW="3288889" imgH="6222222" progId="">
                <p:embed/>
              </p:oleObj>
            </a:graphicData>
          </a:graphic>
        </p:graphicFrame>
      </p:grpSp>
      <p:pic>
        <p:nvPicPr>
          <p:cNvPr id="3" name="Picture 2"/>
          <p:cNvPicPr>
            <a:picLocks noChangeAspect="1"/>
          </p:cNvPicPr>
          <p:nvPr/>
        </p:nvPicPr>
        <p:blipFill>
          <a:blip r:embed="rId14"/>
          <a:stretch>
            <a:fillRect/>
          </a:stretch>
        </p:blipFill>
        <p:spPr>
          <a:xfrm>
            <a:off x="997085" y="1183186"/>
            <a:ext cx="7149830" cy="4960545"/>
          </a:xfrm>
          <a:prstGeom prst="rect">
            <a:avLst/>
          </a:prstGeom>
        </p:spPr>
      </p:pic>
      <p:sp>
        <p:nvSpPr>
          <p:cNvPr id="14" name="Rounded Rectangle 13"/>
          <p:cNvSpPr/>
          <p:nvPr/>
        </p:nvSpPr>
        <p:spPr>
          <a:xfrm>
            <a:off x="2296098" y="2261387"/>
            <a:ext cx="1001115" cy="1256837"/>
          </a:xfrm>
          <a:prstGeom prst="round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ounded Rectangle 25"/>
          <p:cNvSpPr/>
          <p:nvPr/>
        </p:nvSpPr>
        <p:spPr>
          <a:xfrm>
            <a:off x="2892254" y="5040933"/>
            <a:ext cx="356784" cy="400734"/>
          </a:xfrm>
          <a:prstGeom prst="round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3619336" y="4238103"/>
            <a:ext cx="277612" cy="331386"/>
          </a:xfrm>
          <a:prstGeom prst="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p:cNvSpPr/>
          <p:nvPr/>
        </p:nvSpPr>
        <p:spPr>
          <a:xfrm>
            <a:off x="4849027" y="4522891"/>
            <a:ext cx="273577" cy="251014"/>
          </a:xfrm>
          <a:prstGeom prst="ellipse">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2"/>
    </p:custDataLst>
    <p:extLst>
      <p:ext uri="{BB962C8B-B14F-4D97-AF65-F5344CB8AC3E}">
        <p14:creationId xmlns:p14="http://schemas.microsoft.com/office/powerpoint/2010/main" xmlns="" val="9993019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800"/>
                                        <p:tgtEl>
                                          <p:spTgt spid="6"/>
                                        </p:tgtEl>
                                      </p:cBhvr>
                                    </p:animEffect>
                                  </p:childTnLst>
                                </p:cTn>
                              </p:par>
                            </p:childTnLst>
                          </p:cTn>
                        </p:par>
                        <p:par>
                          <p:cTn id="8" fill="hold">
                            <p:stCondLst>
                              <p:cond delay="800"/>
                            </p:stCondLst>
                            <p:childTnLst>
                              <p:par>
                                <p:cTn id="9" presetID="6" presetClass="entr" presetSubtype="16" fill="hold" nodeType="afterEffect">
                                  <p:stCondLst>
                                    <p:cond delay="70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6"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out)">
                                      <p:cBhvr>
                                        <p:cTn id="20" dur="9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xit" presetSubtype="32" fill="hold" nodeType="clickEffect">
                                  <p:stCondLst>
                                    <p:cond delay="0"/>
                                  </p:stCondLst>
                                  <p:childTnLst>
                                    <p:anim calcmode="lin" valueType="num">
                                      <p:cBhvr>
                                        <p:cTn id="24" dur="900"/>
                                        <p:tgtEl>
                                          <p:spTgt spid="6"/>
                                        </p:tgtEl>
                                        <p:attrNameLst>
                                          <p:attrName>ppt_w</p:attrName>
                                        </p:attrNameLst>
                                      </p:cBhvr>
                                      <p:tavLst>
                                        <p:tav tm="0">
                                          <p:val>
                                            <p:strVal val="ppt_w"/>
                                          </p:val>
                                        </p:tav>
                                        <p:tav tm="100000">
                                          <p:val>
                                            <p:fltVal val="0"/>
                                          </p:val>
                                        </p:tav>
                                      </p:tavLst>
                                    </p:anim>
                                    <p:anim calcmode="lin" valueType="num">
                                      <p:cBhvr>
                                        <p:cTn id="25" dur="900"/>
                                        <p:tgtEl>
                                          <p:spTgt spid="6"/>
                                        </p:tgtEl>
                                        <p:attrNameLst>
                                          <p:attrName>ppt_h</p:attrName>
                                        </p:attrNameLst>
                                      </p:cBhvr>
                                      <p:tavLst>
                                        <p:tav tm="0">
                                          <p:val>
                                            <p:strVal val="ppt_h"/>
                                          </p:val>
                                        </p:tav>
                                        <p:tav tm="100000">
                                          <p:val>
                                            <p:fltVal val="0"/>
                                          </p:val>
                                        </p:tav>
                                      </p:tavLst>
                                    </p:anim>
                                    <p:animEffect transition="out" filter="fade">
                                      <p:cBhvr>
                                        <p:cTn id="26" dur="900"/>
                                        <p:tgtEl>
                                          <p:spTgt spid="6"/>
                                        </p:tgtEl>
                                      </p:cBhvr>
                                    </p:animEffect>
                                    <p:set>
                                      <p:cBhvr>
                                        <p:cTn id="27" dur="1" fill="hold">
                                          <p:stCondLst>
                                            <p:cond delay="899"/>
                                          </p:stCondLst>
                                        </p:cTn>
                                        <p:tgtEl>
                                          <p:spTgt spid="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22" presetClass="exit" presetSubtype="4" fill="hold" grpId="1" nodeType="withEffect">
                                  <p:stCondLst>
                                    <p:cond delay="0"/>
                                  </p:stCondLst>
                                  <p:childTnLst>
                                    <p:animEffect transition="out" filter="wipe(down)">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22" presetClass="exit" presetSubtype="4" fill="hold" grpId="1" nodeType="withEffect">
                                  <p:stCondLst>
                                    <p:cond delay="0"/>
                                  </p:stCondLst>
                                  <p:childTnLst>
                                    <p:animEffect transition="out" filter="wipe(down)">
                                      <p:cBhvr>
                                        <p:cTn id="52" dur="500"/>
                                        <p:tgtEl>
                                          <p:spTgt spid="32"/>
                                        </p:tgtEl>
                                      </p:cBhvr>
                                    </p:animEffect>
                                    <p:set>
                                      <p:cBhvr>
                                        <p:cTn id="5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6" grpId="0" animBg="1"/>
      <p:bldP spid="32" grpId="0" animBg="1"/>
      <p:bldP spid="32" grpId="1" animBg="1"/>
      <p:bldP spid="41" grpId="0" animBg="1"/>
      <p:bldP spid="4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a:spcBef>
                <a:spcPct val="0"/>
              </a:spcBef>
              <a:defRPr/>
            </a:pPr>
            <a:r>
              <a:rPr lang="fr-FR" sz="3200" b="1" dirty="0">
                <a:solidFill>
                  <a:schemeClr val="bg1"/>
                </a:solidFill>
                <a:latin typeface="+mj-lt"/>
                <a:ea typeface="+mj-ea"/>
                <a:cs typeface="+mj-cs"/>
              </a:rPr>
              <a:t>Communication centrale d’alarme avec module </a:t>
            </a:r>
            <a:r>
              <a:rPr lang="fr-FR" sz="3200" b="1" dirty="0" smtClean="0">
                <a:solidFill>
                  <a:schemeClr val="bg1"/>
                </a:solidFill>
                <a:latin typeface="+mj-lt"/>
                <a:ea typeface="+mj-ea"/>
                <a:cs typeface="+mj-cs"/>
              </a:rPr>
              <a:t>3G</a:t>
            </a:r>
            <a:endParaRPr lang="fr-FR" sz="3200" b="1" dirty="0">
              <a:solidFill>
                <a:schemeClr val="bg1"/>
              </a:solidFill>
              <a:latin typeface="+mj-lt"/>
              <a:ea typeface="+mj-ea"/>
              <a:cs typeface="+mj-cs"/>
            </a:endParaRPr>
          </a:p>
        </p:txBody>
      </p:sp>
      <p:sp>
        <p:nvSpPr>
          <p:cNvPr id="35" name="Rectangle 34"/>
          <p:cNvSpPr/>
          <p:nvPr/>
        </p:nvSpPr>
        <p:spPr>
          <a:xfrm>
            <a:off x="7596336" y="6381368"/>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5</a:t>
            </a:fld>
            <a:r>
              <a:rPr lang="fr-BE" dirty="0" smtClean="0">
                <a:solidFill>
                  <a:schemeClr val="tx2">
                    <a:lumMod val="75000"/>
                  </a:schemeClr>
                </a:solidFill>
              </a:rPr>
              <a:t>/17</a:t>
            </a:r>
            <a:endParaRPr lang="fr-BE" dirty="0">
              <a:solidFill>
                <a:schemeClr val="tx2">
                  <a:lumMod val="75000"/>
                </a:schemeClr>
              </a:solidFill>
            </a:endParaRPr>
          </a:p>
        </p:txBody>
      </p:sp>
      <p:sp>
        <p:nvSpPr>
          <p:cNvPr id="3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xmlns="" val="3967374248"/>
              </p:ext>
            </p:extLst>
          </p:nvPr>
        </p:nvGraphicFramePr>
        <p:xfrm>
          <a:off x="582613" y="2239866"/>
          <a:ext cx="7980362" cy="3324225"/>
        </p:xfrm>
        <a:graphic>
          <a:graphicData uri="http://schemas.openxmlformats.org/presentationml/2006/ole">
            <p:oleObj spid="_x0000_s37965" name="Image" r:id="rId5" imgW="7980952" imgH="3323810" progId="">
              <p:embed/>
            </p:oleObj>
          </a:graphicData>
        </a:graphic>
      </p:graphicFrame>
      <p:cxnSp>
        <p:nvCxnSpPr>
          <p:cNvPr id="6" name="Straight Arrow Connector 5"/>
          <p:cNvCxnSpPr/>
          <p:nvPr/>
        </p:nvCxnSpPr>
        <p:spPr>
          <a:xfrm>
            <a:off x="2916621" y="4177875"/>
            <a:ext cx="3247696" cy="630620"/>
          </a:xfrm>
          <a:prstGeom prst="straightConnector1">
            <a:avLst/>
          </a:prstGeom>
          <a:ln w="349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624268">
            <a:off x="3013150" y="4029791"/>
            <a:ext cx="1450086" cy="307777"/>
          </a:xfrm>
          <a:prstGeom prst="rect">
            <a:avLst/>
          </a:prstGeom>
          <a:noFill/>
        </p:spPr>
        <p:txBody>
          <a:bodyPr wrap="square" rtlCol="0">
            <a:spAutoFit/>
          </a:bodyPr>
          <a:lstStyle/>
          <a:p>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AT commande</a:t>
            </a:r>
          </a:p>
        </p:txBody>
      </p:sp>
      <p:cxnSp>
        <p:nvCxnSpPr>
          <p:cNvPr id="19" name="Straight Arrow Connector 18"/>
          <p:cNvCxnSpPr/>
          <p:nvPr/>
        </p:nvCxnSpPr>
        <p:spPr>
          <a:xfrm flipH="1">
            <a:off x="2916623" y="4206670"/>
            <a:ext cx="3247694" cy="601825"/>
          </a:xfrm>
          <a:prstGeom prst="straightConnector1">
            <a:avLst/>
          </a:prstGeom>
          <a:ln w="349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20892820">
            <a:off x="4884434" y="4036204"/>
            <a:ext cx="1450086" cy="523220"/>
          </a:xfrm>
          <a:prstGeom prst="rect">
            <a:avLst/>
          </a:prstGeom>
          <a:noFill/>
        </p:spPr>
        <p:txBody>
          <a:bodyPr wrap="square" rtlCol="0">
            <a:spAutoFit/>
          </a:bodyPr>
          <a:lstStyle/>
          <a:p>
            <a:pPr algn="ct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Réponse</a:t>
            </a:r>
          </a:p>
          <a:p>
            <a:pPr algn="ct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(OK, </a:t>
            </a:r>
            <a:r>
              <a:rPr lang="fr-FR" sz="1400" b="1" dirty="0" err="1"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Error</a:t>
            </a: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a:t>
            </a:r>
          </a:p>
        </p:txBody>
      </p:sp>
    </p:spTree>
    <p:custDataLst>
      <p:tags r:id="rId2"/>
    </p:custDataLst>
    <p:extLst>
      <p:ext uri="{BB962C8B-B14F-4D97-AF65-F5344CB8AC3E}">
        <p14:creationId xmlns:p14="http://schemas.microsoft.com/office/powerpoint/2010/main" xmlns="" val="23390317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1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100"/>
                                        <p:tgtEl>
                                          <p:spTgt spid="6"/>
                                        </p:tgtEl>
                                      </p:cBhvr>
                                    </p:animEffect>
                                  </p:childTnLst>
                                </p:cTn>
                              </p:par>
                            </p:childTnLst>
                          </p:cTn>
                        </p:par>
                        <p:par>
                          <p:cTn id="16" fill="hold">
                            <p:stCondLst>
                              <p:cond delay="1100"/>
                            </p:stCondLst>
                            <p:childTnLst>
                              <p:par>
                                <p:cTn id="17" presetID="22" presetClass="entr" presetSubtype="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1100"/>
                                        <p:tgtEl>
                                          <p:spTgt spid="1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1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d’un Driver pour module 3G</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88020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sz="2000" b="1" u="sng" dirty="0" smtClean="0">
                  <a:solidFill>
                    <a:schemeClr val="tx2">
                      <a:lumMod val="75000"/>
                    </a:schemeClr>
                  </a:solidFill>
                </a:rPr>
                <a:t>Driver 3G</a:t>
              </a:r>
              <a:endParaRPr lang="fr-FR" sz="2000" b="1" u="sng" dirty="0">
                <a:solidFill>
                  <a:schemeClr val="tx2">
                    <a:lumMod val="75000"/>
                  </a:schemeClr>
                </a:solidFill>
              </a:endParaRPr>
            </a:p>
            <a:p>
              <a:pPr>
                <a:spcBef>
                  <a:spcPts val="600"/>
                </a:spcBef>
              </a:pPr>
              <a:r>
                <a:rPr lang="fr-FR" dirty="0" smtClean="0">
                  <a:solidFill>
                    <a:schemeClr val="tx2">
                      <a:lumMod val="40000"/>
                      <a:lumOff val="60000"/>
                    </a:schemeClr>
                  </a:solidFill>
                </a:rPr>
                <a:t>Service Contrôle SMS</a:t>
              </a:r>
            </a:p>
            <a:p>
              <a:pPr>
                <a:spcBef>
                  <a:spcPts val="600"/>
                </a:spcBef>
              </a:pPr>
              <a:r>
                <a:rPr lang="fr-FR" dirty="0" smtClean="0">
                  <a:solidFill>
                    <a:schemeClr val="tx2">
                      <a:lumMod val="40000"/>
                      <a:lumOff val="60000"/>
                    </a:schemeClr>
                  </a:solidFill>
                </a:rPr>
                <a:t>Push Notification</a:t>
              </a:r>
              <a:endParaRPr lang="fr-FR" dirty="0">
                <a:solidFill>
                  <a:schemeClr val="tx2">
                    <a:lumMod val="40000"/>
                    <a:lumOff val="60000"/>
                  </a:schemeClr>
                </a:solidFill>
              </a:endParaRPr>
            </a:p>
          </p:txBody>
        </p: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r"/>
            <a:endParaRPr lang="fr-FR" dirty="0"/>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323850" y="1246747"/>
            <a:ext cx="8229600" cy="3472524"/>
          </a:xfrm>
        </p:spPr>
        <p:txBody>
          <a:bodyPr>
            <a:normAutofit/>
          </a:bodyPr>
          <a:lstStyle/>
          <a:p>
            <a:r>
              <a:rPr lang="fr-FR" sz="2000" dirty="0" smtClean="0">
                <a:ln w="0"/>
                <a:solidFill>
                  <a:schemeClr val="tx2">
                    <a:lumMod val="75000"/>
                  </a:schemeClr>
                </a:solidFill>
                <a:effectLst/>
              </a:rPr>
              <a:t>L’objectif du driver 3G est de configurer le module 3G M95 pour réaliser les fonctionnalités suivantes:</a:t>
            </a:r>
          </a:p>
          <a:p>
            <a:pPr lvl="1"/>
            <a:r>
              <a:rPr lang="en-US" sz="1800" dirty="0">
                <a:solidFill>
                  <a:schemeClr val="tx2">
                    <a:lumMod val="75000"/>
                  </a:schemeClr>
                </a:solidFill>
              </a:rPr>
              <a:t>Envoi et </a:t>
            </a:r>
            <a:r>
              <a:rPr lang="fr-FR" sz="1800" dirty="0" smtClean="0">
                <a:solidFill>
                  <a:schemeClr val="tx2">
                    <a:lumMod val="75000"/>
                  </a:schemeClr>
                </a:solidFill>
              </a:rPr>
              <a:t>réception</a:t>
            </a:r>
            <a:r>
              <a:rPr lang="en-US" sz="1800" dirty="0" smtClean="0">
                <a:solidFill>
                  <a:schemeClr val="tx2">
                    <a:lumMod val="75000"/>
                  </a:schemeClr>
                </a:solidFill>
              </a:rPr>
              <a:t> </a:t>
            </a:r>
            <a:r>
              <a:rPr lang="en-US" sz="1800" dirty="0">
                <a:solidFill>
                  <a:schemeClr val="tx2">
                    <a:lumMod val="75000"/>
                  </a:schemeClr>
                </a:solidFill>
              </a:rPr>
              <a:t>SMS.</a:t>
            </a:r>
          </a:p>
          <a:p>
            <a:pPr lvl="1"/>
            <a:r>
              <a:rPr lang="fr-FR" sz="1800" dirty="0" smtClean="0">
                <a:solidFill>
                  <a:schemeClr val="tx2">
                    <a:lumMod val="75000"/>
                  </a:schemeClr>
                </a:solidFill>
              </a:rPr>
              <a:t>Envoi </a:t>
            </a:r>
            <a:r>
              <a:rPr lang="fr-FR" sz="1800" dirty="0">
                <a:solidFill>
                  <a:schemeClr val="tx2">
                    <a:lumMod val="75000"/>
                  </a:schemeClr>
                </a:solidFill>
              </a:rPr>
              <a:t>et réception des appels </a:t>
            </a:r>
            <a:r>
              <a:rPr lang="fr-FR" sz="1800" dirty="0" smtClean="0">
                <a:solidFill>
                  <a:schemeClr val="tx2">
                    <a:lumMod val="75000"/>
                  </a:schemeClr>
                </a:solidFill>
              </a:rPr>
              <a:t>téléphoniques.</a:t>
            </a:r>
            <a:endParaRPr lang="fr-FR" sz="1800" dirty="0">
              <a:solidFill>
                <a:schemeClr val="tx2">
                  <a:lumMod val="75000"/>
                </a:schemeClr>
              </a:solidFill>
            </a:endParaRPr>
          </a:p>
          <a:p>
            <a:pPr lvl="1"/>
            <a:r>
              <a:rPr lang="fr-FR" sz="1800" dirty="0" smtClean="0">
                <a:solidFill>
                  <a:schemeClr val="tx2">
                    <a:lumMod val="75000"/>
                  </a:schemeClr>
                </a:solidFill>
              </a:rPr>
              <a:t>Envoi </a:t>
            </a:r>
            <a:r>
              <a:rPr lang="fr-FR" sz="1800" dirty="0">
                <a:solidFill>
                  <a:schemeClr val="tx2">
                    <a:lumMod val="75000"/>
                  </a:schemeClr>
                </a:solidFill>
              </a:rPr>
              <a:t>et réception des sockets TCP/UDP.</a:t>
            </a:r>
          </a:p>
          <a:p>
            <a:pPr lvl="1"/>
            <a:r>
              <a:rPr lang="fr-FR" sz="1800" dirty="0" smtClean="0">
                <a:solidFill>
                  <a:schemeClr val="tx2">
                    <a:lumMod val="75000"/>
                  </a:schemeClr>
                </a:solidFill>
              </a:rPr>
              <a:t>Envoi </a:t>
            </a:r>
            <a:r>
              <a:rPr lang="fr-FR" sz="1800" dirty="0">
                <a:solidFill>
                  <a:schemeClr val="tx2">
                    <a:lumMod val="75000"/>
                  </a:schemeClr>
                </a:solidFill>
              </a:rPr>
              <a:t>des requêtes </a:t>
            </a:r>
            <a:r>
              <a:rPr lang="fr-FR" sz="1800" dirty="0" err="1">
                <a:solidFill>
                  <a:schemeClr val="tx2">
                    <a:lumMod val="75000"/>
                  </a:schemeClr>
                </a:solidFill>
              </a:rPr>
              <a:t>Get</a:t>
            </a:r>
            <a:r>
              <a:rPr lang="fr-FR" sz="1800" dirty="0">
                <a:solidFill>
                  <a:schemeClr val="tx2">
                    <a:lumMod val="75000"/>
                  </a:schemeClr>
                </a:solidFill>
              </a:rPr>
              <a:t>/Post HTTP et HTTPS.</a:t>
            </a:r>
          </a:p>
          <a:p>
            <a:pPr lvl="1"/>
            <a:r>
              <a:rPr lang="en-US" sz="1800" dirty="0" smtClean="0">
                <a:solidFill>
                  <a:schemeClr val="tx2">
                    <a:lumMod val="75000"/>
                  </a:schemeClr>
                </a:solidFill>
              </a:rPr>
              <a:t>Envoi </a:t>
            </a:r>
            <a:r>
              <a:rPr lang="en-US" sz="1800" dirty="0">
                <a:solidFill>
                  <a:schemeClr val="tx2">
                    <a:lumMod val="75000"/>
                  </a:schemeClr>
                </a:solidFill>
              </a:rPr>
              <a:t>des E-mail (SMTP).</a:t>
            </a:r>
          </a:p>
          <a:p>
            <a:pPr lvl="1"/>
            <a:r>
              <a:rPr lang="en-US" sz="1800" dirty="0" smtClean="0">
                <a:solidFill>
                  <a:schemeClr val="tx2">
                    <a:lumMod val="75000"/>
                  </a:schemeClr>
                </a:solidFill>
              </a:rPr>
              <a:t>Envoi </a:t>
            </a:r>
            <a:r>
              <a:rPr lang="en-US" sz="1800" dirty="0">
                <a:solidFill>
                  <a:schemeClr val="tx2">
                    <a:lumMod val="75000"/>
                  </a:schemeClr>
                </a:solidFill>
              </a:rPr>
              <a:t>des messages MMS.</a:t>
            </a:r>
          </a:p>
          <a:p>
            <a:pPr lvl="1"/>
            <a:r>
              <a:rPr lang="fr-FR" sz="1800" dirty="0" smtClean="0">
                <a:solidFill>
                  <a:schemeClr val="tx2">
                    <a:lumMod val="75000"/>
                  </a:schemeClr>
                </a:solidFill>
              </a:rPr>
              <a:t>Réception</a:t>
            </a:r>
            <a:r>
              <a:rPr lang="en-US" sz="1800" dirty="0" smtClean="0">
                <a:solidFill>
                  <a:schemeClr val="tx2">
                    <a:lumMod val="75000"/>
                  </a:schemeClr>
                </a:solidFill>
              </a:rPr>
              <a:t> </a:t>
            </a:r>
            <a:r>
              <a:rPr lang="en-US" sz="1800" dirty="0">
                <a:solidFill>
                  <a:schemeClr val="tx2">
                    <a:lumMod val="75000"/>
                  </a:schemeClr>
                </a:solidFill>
              </a:rPr>
              <a:t>du code DTMF.</a:t>
            </a:r>
          </a:p>
          <a:p>
            <a:pPr lvl="1"/>
            <a:r>
              <a:rPr lang="en-US" sz="1800" dirty="0" smtClean="0">
                <a:solidFill>
                  <a:schemeClr val="tx2">
                    <a:lumMod val="75000"/>
                  </a:schemeClr>
                </a:solidFill>
              </a:rPr>
              <a:t>Envoi </a:t>
            </a:r>
            <a:r>
              <a:rPr lang="fr-FR" sz="1800" dirty="0" smtClean="0">
                <a:solidFill>
                  <a:schemeClr val="tx2">
                    <a:lumMod val="75000"/>
                  </a:schemeClr>
                </a:solidFill>
              </a:rPr>
              <a:t>requête</a:t>
            </a:r>
            <a:r>
              <a:rPr lang="en-US" sz="1800" dirty="0" smtClean="0">
                <a:solidFill>
                  <a:schemeClr val="tx2">
                    <a:lumMod val="75000"/>
                  </a:schemeClr>
                </a:solidFill>
              </a:rPr>
              <a:t> USSD.</a:t>
            </a: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38" name="AutoShape 11" descr="http://wholesalesatellite.com/wp-content/uploads/2012/03/satellite1-900px-x-350px.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9" name="AutoShape 13" descr="data:image/jpeg;base64,/9j/4AAQSkZJRgABAQAAAQABAAD/2wCEAAkGBhQQERUUExQWFBUVFBUVFhUVGBoWFRgYFhgVFxQUGhYYHCYeFxokHhUVIDsgJCcpLCwsFR8xNTAqNSctOCkBCQoKDgwOFw8PGikkHyQsLC4qLDUpKS0tNTUpNS41KSotNS8qLCkpLSwpKiwsLC4pLTAqNSkvNSk0MiwpKSkvL//AABEIAHQAoQMBIgACEQEDEQH/xAAcAAABBAMBAAAAAAAAAAAAAAAAAQIEBQMGBwj/xAA9EAABAwIDAwcKBAcBAQAAAAABAAIRAyEEEjEFQVEGIjJSYXGxBxQWNFRygZGT0hNiwfAjQlOh0eHxFTP/xAAZAQADAQEBAAAAAAAAAAAAAAABAgMABAX/xAArEQACAQMDAwMDBQEAAAAAAAAAARECAyExQWESUXEEkfATsdEjMqHh8SL/2gAMAwEAAhEDEQA/AOo8rttnC0s4XL6vKCu8lwrVQHHNAqPAGa8RPat78pvqxXMKR5o91vgFezqzm9Roie7bmI/r1vqP/wArGduYj+vW+q/7lEJTCVeEcsslnbuI9orfVf8AcmHbuI9orfVf9yhuKahCHTZLO3sT7RW+rU+5N/8AexPtFf6tT7lDJTJQaQZZMO38T7RX+rU+5YzygxPtNf6tT7lDJTHlKMmyYeUOJ9pr/VqfcmHlDifacR9ap9yhJhQgZNk08o8V7TiPrVPuTDykxXtOI+tU+5QSU13y0HHvKEIZE13KPFe1Yj61T7knpBiy4NbicQ4mwDatWSTuAzfuFCo0TUcGtEk/AAbyTuHatv2VsdlBhs51Uuh1SwZEdBo11jS8C8Talqy7mdu/zV8DIk7JOJpDNUxNapULTzTWqFjAR71z+Y8DHFWL9tVYEVn3BJl74t/Nc2bv/wBKFWqNbSc48xjXc4uOp3Ex0nWNge7Raft7lCcQcrOZSAgT0nDdmPDsV71NFmqmpLPafZ1baw8dt9qqr/los9vcvq5zMo4irpDqmdwsBYMg297Ur0LQPNb7o8F5KqaHuK9a4fot90eC4LlTqcsyMiEIUxjSvKb6sVy2mbD3R4BdS8pvqxXK6LhAmTzRoYvlEHQ2ndvVrOrOb1GiHEphKC5MJXQcyQEprilKY4rDCFyY5OcUwpQjSVjcslzYXJsANSeHbpuVjsXk1WxTmwCymb/iu6AbIBIvL98AakapRkincUxxVjj9i1KIYXRmqucKdEc6s5g6NUtbIAdaBrzgdFWvsYOosf1CEjxAwpaGHdVcGU2Oe85oa0STDZNt0QSTwCa8rofkt2GaeIqOrEU3vw1RlKk4xVLc1M1ahH8jR/DF73NrJanA6UsrcJswUqYaQWS0FxJGcugSCRpF+wDSSs+M2kyg0ueBAYWBrhzsx1/DYZyugXc64ncSo22uUdMDOHNqOdJa1ggSDDu1rA4EDecoI4nTcZjHVXZnmT/YDgBuC616n9GlLNUdoSnh5mNZ3xwPVCcIybW2s/EOlxsOi0Gw/wAlQXRun9UqYVxttuWAx1ND3FetqHRb7o8F5IqaHuXrfD9FvujwU6h6TIhCEoxpXlN9WK5MDYdzfDTtXWfKd6sVyRhsO4eAVrW5C/oh8ppKbmSSrnMKSmkodbhv38CmkoMIjimkoKs+TWxPPK4pzlaGl7yNcoIbDeDiSLmwglKMkSeTmCdUa805pxnFbFkZvwqcNBo0W/1nhxBdqA4CwJW1bE5T4CgynSa8UG04aKdRri5oGhc4AjMdTw03KNtJoFQYOThcJTGb+HJfUaBnzT/M5xzRMwWkmSLaftLZ9RzyHsNOczqZIJIZmJpguMF7IcLm9ikep0JQoItI16c4lmcMbWNNlWeaHS57WNMyBBmwi8KM6kajmhgLnvMZRdznmSTHzPCxNgpG0cTUcylSq2NFpawdFrWG5hsDMSRObSLRJKk4ba/4dE5AwVXg0iS3nNpmDabfytbcfExCSWhmpHgswAm1XFRIi7KUjUHe78+p0bA5xoq2Ke5znlxLnAhxkglpEFto5sWy6QVIr4MimKrnD+ITkElz3wYe4mTlA/Nc/BQinJjSmuTs0LGUAoQrG4p8rG4oBMdTQ9x/VeuMP0G+6PBeSKsXiYvExMbpi09y9b4foN90eCSodGRCEJRjSvKb6sVyEHTuHgF17ym+rFcezadw8Aq2tyF7RD5TSU2UhKsc8ClyQlIXLPg6DHkhzy2GOcZbIJDgGsaZm4MknSDAKAyRHJW4cisTSwlCriarXtzkMpuJEVQ0kllJkbjq8yNAFQ47DsBa00/ww4Z2B3TLHk5S/tcGzB3RAg3shtVxeaziTUaAxmUQ2kB1ABDIi0DmyXawUlVUKS1FtyTNomtWqB9d4oHRlENNSpTZcx+HIDBfWo4Ez0dypMVhK1QtHnVaWtyNBa0ZQJO4nm9l5Wd1QBwykAk3JkgE7zJ1Pfv1WQVHSRZx49GImxEmFxO/U32w9U5x/B2q0ku+V2/0qa2yquhrmodA2pTa4Gb2M839IUWrhnNnOzJEy5hLqfxB5zJ4i0K9fUJcBIYeOs8AJWDOC45nSBaROWd8xvHDvWV5pxrhd8yb6Sa7Z4KKrhnPMNaXO5xOXnc0CS6RuAuoUyrzE0zkc1pLW1AAQbAgGWzxE7lRvBBg6jVddNSqUo5KqYeRpKYSlP7/AOphKxgJWMpSUwlAIx5se5eusP0G+6PBeRH6HuOtt37svXeH6DfdHgkY6MiEIQCaV5TfViuNz4DwC7J5TfViuLk/p4BUt7kbuiHlyQuTW3t++5Jm/fgrEBSU11wkLlN2Vsp2IdrkpggOqEFwHYGi73dgRSbcIKRZ0scMY85qTnV3vbNTNmbksGMywIObK0Acd4Tm52FzYjIXNIOoIJzADsM96udnmlgqdSuW5hQaH02mb1iSygHGbuL5PdTPBaphdouqvJqvJe9xeXRGYuu7uEzA4Lm9VQul0rMcT7fk7bL6alOvmCxIMFjQIi89uoA/zomvMw4tDQNYMHgNIBA1WHOCCSXGbNi0jdG5Oc2C0Bg43PN7e8rzq4621zxtnc7aJ6UnxzvjYc0xmcGiDpJkmNTvt3lNg5Q0xHAdm7/iMkuMtkngbRxPae5YXOgauzDUnQcexa3HUpXbnxvsa5PS45487BiyS2TpYgDXWx71ZjkiK9IF8tqGCPyt/pmeInuJRsfZX4rw6CWtNgb5nDT4DXvUrbPK+nhJZTitW0In+HTP53DU/kb8SF6FhRRn7QcF6qasfeTRNq7POHqmm4yRPEGJIbIIFyL/ABUJyk7R2jUxFQ1Kry953mwAGjQBYAcFEJVCaAOAjf2boi3x/wABYylJTHfvuO/98UGMhHmx7ivXeH6DfdHgvIVTQ9xXr3D9BvujwSMZGRCEIBNK8pvqxXFXH9PBdq8pvqxXEXG/y7NypbJXNhxKQuTSRBvcH4ReTmns4K/2JybLyH1RbpBhtI3OqdVv5dTv4K9K6nCJJNmLYnJ51eHvltIk5Toapbq1nZcS75dm2Y0sw9MHmspgOa0g2aBDSGwZO+95JMTqm7R2szC0wXOOhDGiM7r6MFw1o+V76QtD2rtipiX5nmwJytHRbPie1WdVNrTL+a/j31K/tRk2ztU16hMuySMrDYCBlzFugdHymOKryUkppK5m23LJk+ntZ0AP5wG8Wd/hSv8A06ZPSI4yDPwlUhSEqLs06rHjkurtWjz5Npw2GdVMMBcABJkNaCdJdIEncNSoeJxH4Uh8sgwWnpzvEcVX7P27Wof/ADdETHYDqLaiSTfTcoFes57i5xLnHUkyfmh9KnV58h+q9sFi7lJX/DNJjzTpncLPAOoz6hpmSBCqdOxKSmFyoTBxTCg/uU1yAwOTJSn9/wCuKYSgFCVDb4fpZevsP0G+6PBeQKjpEdh3Ru/0vX+H6DfdHglYxkQhCBjSvKd6sVw93SgSSTAAEkkxAAGp7F3jyh4J1XDw0SVzjYWzPNpe6hVfVMc6BDW3lrBmsTbnG+sRKpbicsSpSJsLkv8AgxUrhrni4puu2nxcY6dQWOsCFM2zyobhhlaGvflgU3DNlmZqPd1r2jndwS7Wxdd7SKNJ7SdHPA5thMNBIntJ3DXdqp5K4gyS1xJuSQSSTqSd66KrqpxT8/vnbYEQsFdisW+s8vqPzOMgk9gsAAOa3cABHisGZW/opX6h+ST0TxHVPy/2o9SF6WU5cmyrr0Sr9Q/JN9EcR1D8lupG6WUxSSrr0QxHUPyKb6H4jqn5FDqQYZSvcI04amd1/mb9iaSrz0OxHVPyTTyNxHVPyKEoMMoiUj3zaTA0B3Tcx8Ve+hmI6v8AYpPQrEdX+yEoMGvymErYvQjEdUzaLW7ZtwTfQfE9X+xQkMGvl3HTT4cEwnxW44TkeWtGfDOqOlmY53NBAeS5rYbNOW5RPOu3tS1uRwc8FuFqNZlILBXcSXZiQ7OaRgAQMsISE0t4se4r1PnH4zDJdBaC10FrZawNIE2ku4HQri2xPJg/EAtLMrodDnVXMbfo80UXad4nsXdG7OfmBziJYYgzzcsgGYvHDQlAJYoQlWMNfTB1ErF5kzqhCFjB5kzqhHmTOqEIWMHmTOqEeZM6oQhYweZM6oR5kzqhCFjB5kzqhHmTOqEIWMHmTOqEeZM6oQhYweZM6oR5kzqhCFjB5kzqhHmTOqEIWMHmTOqEeZM6oQhYw+nh2t0ACyIQsYEIQsY//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Rectangle 54"/>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6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7</a:t>
            </a:fld>
            <a:r>
              <a:rPr lang="fr-BE" dirty="0" smtClean="0">
                <a:solidFill>
                  <a:schemeClr val="tx2">
                    <a:lumMod val="75000"/>
                  </a:schemeClr>
                </a:solidFill>
              </a:rPr>
              <a:t>/17</a:t>
            </a:r>
            <a:endParaRPr lang="fr-BE" dirty="0">
              <a:solidFill>
                <a:schemeClr val="tx2">
                  <a:lumMod val="75000"/>
                </a:schemeClr>
              </a:solidFill>
            </a:endParaRPr>
          </a:p>
        </p:txBody>
      </p:sp>
      <p:sp>
        <p:nvSpPr>
          <p:cNvPr id="19" name="Espace réservé du pied de page 41"/>
          <p:cNvSpPr>
            <a:spLocks noGrp="1"/>
          </p:cNvSpPr>
          <p:nvPr>
            <p:ph type="ftr" sz="quarter" idx="11"/>
          </p:nvPr>
        </p:nvSpPr>
        <p:spPr>
          <a:xfrm>
            <a:off x="107504" y="6356350"/>
            <a:ext cx="3961612" cy="365125"/>
          </a:xfrm>
        </p:spPr>
        <p:txBody>
          <a:bodyPr/>
          <a:lstStyle/>
          <a:p>
            <a:pPr algn="l"/>
            <a:r>
              <a:rPr lang="fr-FR" dirty="0">
                <a:solidFill>
                  <a:schemeClr val="bg1"/>
                </a:solidFill>
              </a:rPr>
              <a:t>Projet de Fin </a:t>
            </a:r>
            <a:r>
              <a:rPr lang="fr-FR" dirty="0" smtClean="0">
                <a:solidFill>
                  <a:schemeClr val="bg1"/>
                </a:solidFill>
              </a:rPr>
              <a:t>d’Etudes</a:t>
            </a:r>
            <a:endParaRPr lang="fr-BE" dirty="0">
              <a:solidFill>
                <a:schemeClr val="bg1"/>
              </a:solidFill>
            </a:endParaRPr>
          </a:p>
        </p:txBody>
      </p:sp>
      <p:sp>
        <p:nvSpPr>
          <p:cNvPr id="20"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3" name="Picture 2"/>
          <p:cNvPicPr>
            <a:picLocks noChangeAspect="1"/>
          </p:cNvPicPr>
          <p:nvPr/>
        </p:nvPicPr>
        <p:blipFill>
          <a:blip r:embed="rId3"/>
          <a:stretch>
            <a:fillRect/>
          </a:stretch>
        </p:blipFill>
        <p:spPr>
          <a:xfrm>
            <a:off x="2530858" y="2062565"/>
            <a:ext cx="3815583" cy="4320701"/>
          </a:xfrm>
          <a:prstGeom prst="rect">
            <a:avLst/>
          </a:prstGeom>
        </p:spPr>
      </p:pic>
      <p:sp>
        <p:nvSpPr>
          <p:cNvPr id="21" name="Espace réservé du contenu 3"/>
          <p:cNvSpPr txBox="1">
            <a:spLocks/>
          </p:cNvSpPr>
          <p:nvPr/>
        </p:nvSpPr>
        <p:spPr>
          <a:xfrm>
            <a:off x="324753" y="1124559"/>
            <a:ext cx="8229600" cy="1444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Ces fonctionnalités ont été réalisées en deux parties:</a:t>
            </a:r>
          </a:p>
          <a:p>
            <a:pPr lvl="1">
              <a:buFont typeface="Wingdings" pitchFamily="2" charset="2"/>
              <a:buChar char="Ø"/>
            </a:pPr>
            <a:r>
              <a:rPr lang="fr-FR" sz="1600" dirty="0" smtClean="0">
                <a:ln w="0"/>
                <a:solidFill>
                  <a:schemeClr val="tx2">
                    <a:lumMod val="75000"/>
                  </a:schemeClr>
                </a:solidFill>
              </a:rPr>
              <a:t>Partie 1 : Réception et traitement </a:t>
            </a:r>
            <a:r>
              <a:rPr lang="fr-FR" sz="1600" dirty="0" smtClean="0">
                <a:ln w="0"/>
                <a:solidFill>
                  <a:schemeClr val="tx2">
                    <a:lumMod val="75000"/>
                  </a:schemeClr>
                </a:solidFill>
              </a:rPr>
              <a:t>d’événements externes </a:t>
            </a:r>
            <a:endParaRPr lang="fr-FR" sz="1600" dirty="0" smtClean="0">
              <a:ln w="0"/>
              <a:solidFill>
                <a:schemeClr val="tx2">
                  <a:lumMod val="75000"/>
                </a:schemeClr>
              </a:solidFill>
            </a:endParaRPr>
          </a:p>
          <a:p>
            <a:pPr lvl="1">
              <a:buFont typeface="Wingdings" pitchFamily="2" charset="2"/>
              <a:buChar char="Ø"/>
            </a:pPr>
            <a:r>
              <a:rPr lang="fr-FR" sz="1600" dirty="0" smtClean="0">
                <a:ln w="0"/>
                <a:solidFill>
                  <a:schemeClr val="tx2">
                    <a:lumMod val="75000"/>
                  </a:schemeClr>
                </a:solidFill>
              </a:rPr>
              <a:t>Partie 2: Configuration et envoi d’AT </a:t>
            </a:r>
            <a:r>
              <a:rPr lang="fr-FR" sz="1600" dirty="0" smtClean="0">
                <a:ln w="0"/>
                <a:solidFill>
                  <a:schemeClr val="tx2">
                    <a:lumMod val="75000"/>
                  </a:schemeClr>
                </a:solidFill>
              </a:rPr>
              <a:t>commandes </a:t>
            </a:r>
            <a:r>
              <a:rPr lang="fr-FR" sz="1600" dirty="0" smtClean="0">
                <a:ln w="0"/>
                <a:solidFill>
                  <a:schemeClr val="tx2">
                    <a:lumMod val="75000"/>
                  </a:schemeClr>
                </a:solidFill>
              </a:rPr>
              <a:t>pour réaliser une fonctionnalité</a:t>
            </a:r>
            <a:endParaRPr lang="fr-FR" sz="1600" dirty="0">
              <a:ln w="0"/>
              <a:solidFill>
                <a:schemeClr val="tx2">
                  <a:lumMod val="75000"/>
                </a:schemeClr>
              </a:solidFill>
            </a:endParaRPr>
          </a:p>
        </p:txBody>
      </p:sp>
    </p:spTree>
    <p:extLst>
      <p:ext uri="{BB962C8B-B14F-4D97-AF65-F5344CB8AC3E}">
        <p14:creationId xmlns:p14="http://schemas.microsoft.com/office/powerpoint/2010/main" xmlns="" val="32044794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left)">
                                      <p:cBhvr>
                                        <p:cTn id="23" dur="500"/>
                                        <p:tgtEl>
                                          <p:spTgt spid="4">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left)">
                                      <p:cBhvr>
                                        <p:cTn id="31" dur="500"/>
                                        <p:tgtEl>
                                          <p:spTgt spid="4">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left)">
                                      <p:cBhvr>
                                        <p:cTn id="35" dur="500"/>
                                        <p:tgtEl>
                                          <p:spTgt spid="4">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wipe(left)">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nodeType="clickEffect">
                                  <p:stCondLst>
                                    <p:cond delay="0"/>
                                  </p:stCondLst>
                                  <p:childTnLst>
                                    <p:animEffect transition="out" filter="wipe(down)">
                                      <p:cBhvr>
                                        <p:cTn id="43" dur="500"/>
                                        <p:tgtEl>
                                          <p:spTgt spid="4">
                                            <p:txEl>
                                              <p:pRg st="0" end="0"/>
                                            </p:txEl>
                                          </p:spTgt>
                                        </p:tgtEl>
                                      </p:cBhvr>
                                    </p:animEffect>
                                    <p:set>
                                      <p:cBhvr>
                                        <p:cTn id="44" dur="1" fill="hold">
                                          <p:stCondLst>
                                            <p:cond delay="499"/>
                                          </p:stCondLst>
                                        </p:cTn>
                                        <p:tgtEl>
                                          <p:spTgt spid="4">
                                            <p:txEl>
                                              <p:pRg st="0" end="0"/>
                                            </p:txEl>
                                          </p:spTgt>
                                        </p:tgtEl>
                                        <p:attrNameLst>
                                          <p:attrName>style.visibility</p:attrName>
                                        </p:attrNameLst>
                                      </p:cBhvr>
                                      <p:to>
                                        <p:strVal val="hidden"/>
                                      </p:to>
                                    </p:set>
                                  </p:childTnLst>
                                </p:cTn>
                              </p:par>
                              <p:par>
                                <p:cTn id="45" presetID="22" presetClass="exit" presetSubtype="4" fill="hold" nodeType="withEffect">
                                  <p:stCondLst>
                                    <p:cond delay="0"/>
                                  </p:stCondLst>
                                  <p:childTnLst>
                                    <p:animEffect transition="out" filter="wipe(down)">
                                      <p:cBhvr>
                                        <p:cTn id="46" dur="500"/>
                                        <p:tgtEl>
                                          <p:spTgt spid="4">
                                            <p:txEl>
                                              <p:pRg st="1" end="1"/>
                                            </p:txEl>
                                          </p:spTgt>
                                        </p:tgtEl>
                                      </p:cBhvr>
                                    </p:animEffect>
                                    <p:set>
                                      <p:cBhvr>
                                        <p:cTn id="47" dur="1" fill="hold">
                                          <p:stCondLst>
                                            <p:cond delay="499"/>
                                          </p:stCondLst>
                                        </p:cTn>
                                        <p:tgtEl>
                                          <p:spTgt spid="4">
                                            <p:txEl>
                                              <p:pRg st="1" end="1"/>
                                            </p:txEl>
                                          </p:spTgt>
                                        </p:tgtEl>
                                        <p:attrNameLst>
                                          <p:attrName>style.visibility</p:attrName>
                                        </p:attrNameLst>
                                      </p:cBhvr>
                                      <p:to>
                                        <p:strVal val="hidden"/>
                                      </p:to>
                                    </p:set>
                                  </p:childTnLst>
                                </p:cTn>
                              </p:par>
                              <p:par>
                                <p:cTn id="48" presetID="22" presetClass="exit" presetSubtype="4" fill="hold" nodeType="withEffect">
                                  <p:stCondLst>
                                    <p:cond delay="0"/>
                                  </p:stCondLst>
                                  <p:childTnLst>
                                    <p:animEffect transition="out" filter="wipe(down)">
                                      <p:cBhvr>
                                        <p:cTn id="49" dur="500"/>
                                        <p:tgtEl>
                                          <p:spTgt spid="4">
                                            <p:txEl>
                                              <p:pRg st="2" end="2"/>
                                            </p:txEl>
                                          </p:spTgt>
                                        </p:tgtEl>
                                      </p:cBhvr>
                                    </p:animEffect>
                                    <p:set>
                                      <p:cBhvr>
                                        <p:cTn id="50" dur="1" fill="hold">
                                          <p:stCondLst>
                                            <p:cond delay="499"/>
                                          </p:stCondLst>
                                        </p:cTn>
                                        <p:tgtEl>
                                          <p:spTgt spid="4">
                                            <p:txEl>
                                              <p:pRg st="2" end="2"/>
                                            </p:txEl>
                                          </p:spTgt>
                                        </p:tgtEl>
                                        <p:attrNameLst>
                                          <p:attrName>style.visibility</p:attrName>
                                        </p:attrNameLst>
                                      </p:cBhvr>
                                      <p:to>
                                        <p:strVal val="hidden"/>
                                      </p:to>
                                    </p:set>
                                  </p:childTnLst>
                                </p:cTn>
                              </p:par>
                              <p:par>
                                <p:cTn id="51" presetID="22" presetClass="exit" presetSubtype="4" fill="hold" nodeType="withEffect">
                                  <p:stCondLst>
                                    <p:cond delay="0"/>
                                  </p:stCondLst>
                                  <p:childTnLst>
                                    <p:animEffect transition="out" filter="wipe(down)">
                                      <p:cBhvr>
                                        <p:cTn id="52" dur="500"/>
                                        <p:tgtEl>
                                          <p:spTgt spid="4">
                                            <p:txEl>
                                              <p:pRg st="3" end="3"/>
                                            </p:txEl>
                                          </p:spTgt>
                                        </p:tgtEl>
                                      </p:cBhvr>
                                    </p:animEffect>
                                    <p:set>
                                      <p:cBhvr>
                                        <p:cTn id="53" dur="1" fill="hold">
                                          <p:stCondLst>
                                            <p:cond delay="499"/>
                                          </p:stCondLst>
                                        </p:cTn>
                                        <p:tgtEl>
                                          <p:spTgt spid="4">
                                            <p:txEl>
                                              <p:pRg st="3" end="3"/>
                                            </p:txEl>
                                          </p:spTgt>
                                        </p:tgtEl>
                                        <p:attrNameLst>
                                          <p:attrName>style.visibility</p:attrName>
                                        </p:attrNameLst>
                                      </p:cBhvr>
                                      <p:to>
                                        <p:strVal val="hidden"/>
                                      </p:to>
                                    </p:set>
                                  </p:childTnLst>
                                </p:cTn>
                              </p:par>
                              <p:par>
                                <p:cTn id="54" presetID="22" presetClass="exit" presetSubtype="4" fill="hold" nodeType="withEffect">
                                  <p:stCondLst>
                                    <p:cond delay="0"/>
                                  </p:stCondLst>
                                  <p:childTnLst>
                                    <p:animEffect transition="out" filter="wipe(down)">
                                      <p:cBhvr>
                                        <p:cTn id="55" dur="500"/>
                                        <p:tgtEl>
                                          <p:spTgt spid="4">
                                            <p:txEl>
                                              <p:pRg st="4" end="4"/>
                                            </p:txEl>
                                          </p:spTgt>
                                        </p:tgtEl>
                                      </p:cBhvr>
                                    </p:animEffect>
                                    <p:set>
                                      <p:cBhvr>
                                        <p:cTn id="56" dur="1" fill="hold">
                                          <p:stCondLst>
                                            <p:cond delay="499"/>
                                          </p:stCondLst>
                                        </p:cTn>
                                        <p:tgtEl>
                                          <p:spTgt spid="4">
                                            <p:txEl>
                                              <p:pRg st="4" end="4"/>
                                            </p:txEl>
                                          </p:spTgt>
                                        </p:tgtEl>
                                        <p:attrNameLst>
                                          <p:attrName>style.visibility</p:attrName>
                                        </p:attrNameLst>
                                      </p:cBhvr>
                                      <p:to>
                                        <p:strVal val="hidden"/>
                                      </p:to>
                                    </p:set>
                                  </p:childTnLst>
                                </p:cTn>
                              </p:par>
                              <p:par>
                                <p:cTn id="57" presetID="22" presetClass="exit" presetSubtype="4" fill="hold" nodeType="withEffect">
                                  <p:stCondLst>
                                    <p:cond delay="0"/>
                                  </p:stCondLst>
                                  <p:childTnLst>
                                    <p:animEffect transition="out" filter="wipe(down)">
                                      <p:cBhvr>
                                        <p:cTn id="58" dur="500"/>
                                        <p:tgtEl>
                                          <p:spTgt spid="4">
                                            <p:txEl>
                                              <p:pRg st="5" end="5"/>
                                            </p:txEl>
                                          </p:spTgt>
                                        </p:tgtEl>
                                      </p:cBhvr>
                                    </p:animEffect>
                                    <p:set>
                                      <p:cBhvr>
                                        <p:cTn id="59" dur="1" fill="hold">
                                          <p:stCondLst>
                                            <p:cond delay="499"/>
                                          </p:stCondLst>
                                        </p:cTn>
                                        <p:tgtEl>
                                          <p:spTgt spid="4">
                                            <p:txEl>
                                              <p:pRg st="5" end="5"/>
                                            </p:txEl>
                                          </p:spTgt>
                                        </p:tgtEl>
                                        <p:attrNameLst>
                                          <p:attrName>style.visibility</p:attrName>
                                        </p:attrNameLst>
                                      </p:cBhvr>
                                      <p:to>
                                        <p:strVal val="hidden"/>
                                      </p:to>
                                    </p:set>
                                  </p:childTnLst>
                                </p:cTn>
                              </p:par>
                              <p:par>
                                <p:cTn id="60" presetID="22" presetClass="exit" presetSubtype="4" fill="hold" nodeType="withEffect">
                                  <p:stCondLst>
                                    <p:cond delay="0"/>
                                  </p:stCondLst>
                                  <p:childTnLst>
                                    <p:animEffect transition="out" filter="wipe(down)">
                                      <p:cBhvr>
                                        <p:cTn id="61" dur="500"/>
                                        <p:tgtEl>
                                          <p:spTgt spid="4">
                                            <p:txEl>
                                              <p:pRg st="6" end="6"/>
                                            </p:txEl>
                                          </p:spTgt>
                                        </p:tgtEl>
                                      </p:cBhvr>
                                    </p:animEffect>
                                    <p:set>
                                      <p:cBhvr>
                                        <p:cTn id="62" dur="1" fill="hold">
                                          <p:stCondLst>
                                            <p:cond delay="499"/>
                                          </p:stCondLst>
                                        </p:cTn>
                                        <p:tgtEl>
                                          <p:spTgt spid="4">
                                            <p:txEl>
                                              <p:pRg st="6" end="6"/>
                                            </p:txEl>
                                          </p:spTgt>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4">
                                            <p:txEl>
                                              <p:pRg st="7" end="7"/>
                                            </p:txEl>
                                          </p:spTgt>
                                        </p:tgtEl>
                                      </p:cBhvr>
                                    </p:animEffect>
                                    <p:set>
                                      <p:cBhvr>
                                        <p:cTn id="65" dur="1" fill="hold">
                                          <p:stCondLst>
                                            <p:cond delay="499"/>
                                          </p:stCondLst>
                                        </p:cTn>
                                        <p:tgtEl>
                                          <p:spTgt spid="4">
                                            <p:txEl>
                                              <p:pRg st="7" end="7"/>
                                            </p:txEl>
                                          </p:spTgt>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4">
                                            <p:txEl>
                                              <p:pRg st="8" end="8"/>
                                            </p:txEl>
                                          </p:spTgt>
                                        </p:tgtEl>
                                      </p:cBhvr>
                                    </p:animEffect>
                                    <p:set>
                                      <p:cBhvr>
                                        <p:cTn id="68" dur="1" fill="hold">
                                          <p:stCondLst>
                                            <p:cond delay="499"/>
                                          </p:stCondLst>
                                        </p:cTn>
                                        <p:tgtEl>
                                          <p:spTgt spid="4">
                                            <p:txEl>
                                              <p:pRg st="8" end="8"/>
                                            </p:txEl>
                                          </p:spTgt>
                                        </p:tgtEl>
                                        <p:attrNameLst>
                                          <p:attrName>style.visibility</p:attrName>
                                        </p:attrNameLst>
                                      </p:cBhvr>
                                      <p:to>
                                        <p:strVal val="hidden"/>
                                      </p:to>
                                    </p:set>
                                  </p:childTnLst>
                                </p:cTn>
                              </p:par>
                              <p:par>
                                <p:cTn id="69" presetID="10" presetClass="entr" presetSubtype="0" fill="hold" nodeType="withEffect">
                                  <p:stCondLst>
                                    <p:cond delay="5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1">
                                            <p:txEl>
                                              <p:pRg st="1" end="1"/>
                                            </p:txEl>
                                          </p:spTgt>
                                        </p:tgtEl>
                                        <p:attrNameLst>
                                          <p:attrName>style.visibility</p:attrName>
                                        </p:attrNameLst>
                                      </p:cBhvr>
                                      <p:to>
                                        <p:strVal val="visible"/>
                                      </p:to>
                                    </p:set>
                                    <p:animEffect transition="in" filter="fade">
                                      <p:cBhvr>
                                        <p:cTn id="76" dur="500"/>
                                        <p:tgtEl>
                                          <p:spTgt spid="21">
                                            <p:txEl>
                                              <p:pRg st="1" end="1"/>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xEl>
                                              <p:pRg st="2" end="2"/>
                                            </p:txEl>
                                          </p:spTgt>
                                        </p:tgtEl>
                                        <p:attrNameLst>
                                          <p:attrName>style.visibility</p:attrName>
                                        </p:attrNameLst>
                                      </p:cBhvr>
                                      <p:to>
                                        <p:strVal val="visible"/>
                                      </p:to>
                                    </p:set>
                                    <p:animEffect transition="in" filter="fade">
                                      <p:cBhvr>
                                        <p:cTn id="79" dur="500"/>
                                        <p:tgtEl>
                                          <p:spTgt spid="21">
                                            <p:txEl>
                                              <p:pRg st="2" end="2"/>
                                            </p:txEl>
                                          </p:spTgt>
                                        </p:tgtEl>
                                      </p:cBhvr>
                                    </p:animEffect>
                                  </p:childTnLst>
                                </p:cTn>
                              </p:par>
                              <p:par>
                                <p:cTn id="80" presetID="53" presetClass="entr" presetSubtype="52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anim calcmode="lin" valueType="num">
                                      <p:cBhvr>
                                        <p:cTn id="85" dur="500" fill="hold"/>
                                        <p:tgtEl>
                                          <p:spTgt spid="3"/>
                                        </p:tgtEl>
                                        <p:attrNameLst>
                                          <p:attrName>ppt_x</p:attrName>
                                        </p:attrNameLst>
                                      </p:cBhvr>
                                      <p:tavLst>
                                        <p:tav tm="0">
                                          <p:val>
                                            <p:fltVal val="0.5"/>
                                          </p:val>
                                        </p:tav>
                                        <p:tav tm="100000">
                                          <p:val>
                                            <p:strVal val="#ppt_x"/>
                                          </p:val>
                                        </p:tav>
                                      </p:tavLst>
                                    </p:anim>
                                    <p:anim calcmode="lin" valueType="num">
                                      <p:cBhvr>
                                        <p:cTn id="86"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457200" y="1216238"/>
            <a:ext cx="8229600" cy="502202"/>
          </a:xfrm>
        </p:spPr>
        <p:txBody>
          <a:bodyPr>
            <a:normAutofit/>
          </a:bodyPr>
          <a:lstStyle/>
          <a:p>
            <a:pPr marL="285750">
              <a:buFont typeface="Wingdings" panose="05000000000000000000" pitchFamily="2" charset="2"/>
              <a:buChar char="Ø"/>
            </a:pPr>
            <a:r>
              <a:rPr lang="fr-FR" sz="2000" dirty="0" smtClean="0">
                <a:ln w="0"/>
                <a:solidFill>
                  <a:schemeClr val="tx2">
                    <a:lumMod val="75000"/>
                  </a:schemeClr>
                </a:solidFill>
              </a:rPr>
              <a:t>Réception et traitement </a:t>
            </a:r>
            <a:r>
              <a:rPr lang="fr-FR" sz="2000" dirty="0" smtClean="0">
                <a:ln w="0"/>
                <a:solidFill>
                  <a:schemeClr val="tx2">
                    <a:lumMod val="75000"/>
                  </a:schemeClr>
                </a:solidFill>
              </a:rPr>
              <a:t>d’ </a:t>
            </a:r>
            <a:r>
              <a:rPr lang="fr-FR" sz="2000" dirty="0" smtClean="0">
                <a:ln w="0"/>
                <a:solidFill>
                  <a:schemeClr val="tx2">
                    <a:lumMod val="75000"/>
                  </a:schemeClr>
                </a:solidFill>
              </a:rPr>
              <a:t>événements </a:t>
            </a:r>
            <a:r>
              <a:rPr lang="fr-FR" sz="2000" dirty="0" smtClean="0">
                <a:ln w="0"/>
                <a:solidFill>
                  <a:schemeClr val="tx2">
                    <a:lumMod val="75000"/>
                  </a:schemeClr>
                </a:solidFill>
              </a:rPr>
              <a:t>externes.</a:t>
            </a:r>
            <a:endParaRPr lang="fr-FR" sz="2000" dirty="0" smtClean="0">
              <a:ln w="0"/>
              <a:solidFill>
                <a:schemeClr val="tx2">
                  <a:lumMod val="75000"/>
                </a:schemeClr>
              </a:solidFill>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baseline="0" dirty="0" smtClean="0">
                <a:ln>
                  <a:noFill/>
                </a:ln>
                <a:solidFill>
                  <a:schemeClr val="bg1"/>
                </a:solidFill>
                <a:effectLst/>
                <a:uLnTx/>
                <a:uFillTx/>
                <a:latin typeface="+mj-lt"/>
                <a:ea typeface="+mj-ea"/>
                <a:cs typeface="+mj-cs"/>
              </a:rPr>
              <a:t>Test</a:t>
            </a:r>
            <a:r>
              <a:rPr kumimoji="0" lang="fr-FR" sz="3200" b="1" i="0" u="none" strike="noStrike" kern="1200" cap="none" normalizeH="0" dirty="0" smtClean="0">
                <a:ln>
                  <a:noFill/>
                </a:ln>
                <a:solidFill>
                  <a:schemeClr val="bg1"/>
                </a:solidFill>
                <a:effectLst/>
                <a:uLnTx/>
                <a:uFillTx/>
                <a:latin typeface="+mj-lt"/>
                <a:ea typeface="+mj-ea"/>
                <a:cs typeface="+mj-cs"/>
              </a:rPr>
              <a:t> et validation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9" name="Rectangle 18"/>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22"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8</a:t>
            </a:fld>
            <a:r>
              <a:rPr lang="fr-BE" dirty="0" smtClean="0">
                <a:solidFill>
                  <a:schemeClr val="tx2">
                    <a:lumMod val="75000"/>
                  </a:schemeClr>
                </a:solidFill>
              </a:rPr>
              <a:t>/17</a:t>
            </a:r>
            <a:endParaRPr lang="fr-BE" dirty="0">
              <a:solidFill>
                <a:schemeClr val="tx2">
                  <a:lumMod val="75000"/>
                </a:schemeClr>
              </a:solidFill>
            </a:endParaRPr>
          </a:p>
        </p:txBody>
      </p:sp>
      <p:sp>
        <p:nvSpPr>
          <p:cNvPr id="27"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28"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2" name="Picture 1"/>
          <p:cNvPicPr>
            <a:picLocks noChangeAspect="1"/>
          </p:cNvPicPr>
          <p:nvPr/>
        </p:nvPicPr>
        <p:blipFill>
          <a:blip r:embed="rId4"/>
          <a:stretch>
            <a:fillRect/>
          </a:stretch>
        </p:blipFill>
        <p:spPr>
          <a:xfrm>
            <a:off x="3885930" y="1680340"/>
            <a:ext cx="1618896" cy="4637910"/>
          </a:xfrm>
          <a:prstGeom prst="rect">
            <a:avLst/>
          </a:prstGeom>
        </p:spPr>
      </p:pic>
      <p:grpSp>
        <p:nvGrpSpPr>
          <p:cNvPr id="98" name="Group 97"/>
          <p:cNvGrpSpPr/>
          <p:nvPr/>
        </p:nvGrpSpPr>
        <p:grpSpPr>
          <a:xfrm>
            <a:off x="209744" y="1788970"/>
            <a:ext cx="8918981" cy="3740234"/>
            <a:chOff x="209744" y="1788970"/>
            <a:chExt cx="8918981" cy="3740234"/>
          </a:xfrm>
        </p:grpSpPr>
        <p:pic>
          <p:nvPicPr>
            <p:cNvPr id="12" name="Picture 11"/>
            <p:cNvPicPr>
              <a:picLocks noChangeAspect="1"/>
            </p:cNvPicPr>
            <p:nvPr/>
          </p:nvPicPr>
          <p:blipFill>
            <a:blip r:embed="rId5"/>
            <a:stretch>
              <a:fillRect/>
            </a:stretch>
          </p:blipFill>
          <p:spPr>
            <a:xfrm>
              <a:off x="494164" y="2586791"/>
              <a:ext cx="1451955" cy="854506"/>
            </a:xfrm>
            <a:prstGeom prst="rect">
              <a:avLst/>
            </a:prstGeom>
          </p:spPr>
        </p:pic>
        <p:pic>
          <p:nvPicPr>
            <p:cNvPr id="13" name="Picture 12"/>
            <p:cNvPicPr>
              <a:picLocks noChangeAspect="1"/>
            </p:cNvPicPr>
            <p:nvPr/>
          </p:nvPicPr>
          <p:blipFill>
            <a:blip r:embed="rId6"/>
            <a:stretch>
              <a:fillRect/>
            </a:stretch>
          </p:blipFill>
          <p:spPr>
            <a:xfrm>
              <a:off x="2252027" y="2578621"/>
              <a:ext cx="2338778" cy="854506"/>
            </a:xfrm>
            <a:prstGeom prst="rect">
              <a:avLst/>
            </a:prstGeom>
          </p:spPr>
        </p:pic>
        <p:pic>
          <p:nvPicPr>
            <p:cNvPr id="14" name="Picture 13"/>
            <p:cNvPicPr>
              <a:picLocks noChangeAspect="1"/>
            </p:cNvPicPr>
            <p:nvPr/>
          </p:nvPicPr>
          <p:blipFill>
            <a:blip r:embed="rId7"/>
            <a:stretch>
              <a:fillRect/>
            </a:stretch>
          </p:blipFill>
          <p:spPr>
            <a:xfrm>
              <a:off x="4897655" y="2261846"/>
              <a:ext cx="2254272" cy="1504397"/>
            </a:xfrm>
            <a:prstGeom prst="rect">
              <a:avLst/>
            </a:prstGeom>
          </p:spPr>
        </p:pic>
        <p:pic>
          <p:nvPicPr>
            <p:cNvPr id="20" name="Picture 19"/>
            <p:cNvPicPr>
              <a:picLocks noChangeAspect="1"/>
            </p:cNvPicPr>
            <p:nvPr/>
          </p:nvPicPr>
          <p:blipFill>
            <a:blip r:embed="rId8"/>
            <a:stretch>
              <a:fillRect/>
            </a:stretch>
          </p:blipFill>
          <p:spPr>
            <a:xfrm>
              <a:off x="6553200" y="4330523"/>
              <a:ext cx="2347472" cy="1198681"/>
            </a:xfrm>
            <a:prstGeom prst="rect">
              <a:avLst/>
            </a:prstGeom>
          </p:spPr>
        </p:pic>
        <p:pic>
          <p:nvPicPr>
            <p:cNvPr id="21" name="Picture 20"/>
            <p:cNvPicPr>
              <a:picLocks noChangeAspect="1"/>
            </p:cNvPicPr>
            <p:nvPr/>
          </p:nvPicPr>
          <p:blipFill>
            <a:blip r:embed="rId9"/>
            <a:stretch>
              <a:fillRect/>
            </a:stretch>
          </p:blipFill>
          <p:spPr>
            <a:xfrm>
              <a:off x="4637821" y="4520412"/>
              <a:ext cx="1738868" cy="818901"/>
            </a:xfrm>
            <a:prstGeom prst="rect">
              <a:avLst/>
            </a:prstGeom>
          </p:spPr>
        </p:pic>
        <p:pic>
          <p:nvPicPr>
            <p:cNvPr id="23" name="Picture 22"/>
            <p:cNvPicPr>
              <a:picLocks noChangeAspect="1"/>
            </p:cNvPicPr>
            <p:nvPr/>
          </p:nvPicPr>
          <p:blipFill>
            <a:blip r:embed="rId10"/>
            <a:stretch>
              <a:fillRect/>
            </a:stretch>
          </p:blipFill>
          <p:spPr>
            <a:xfrm>
              <a:off x="2431230" y="4457845"/>
              <a:ext cx="2017087" cy="949451"/>
            </a:xfrm>
            <a:prstGeom prst="rect">
              <a:avLst/>
            </a:prstGeom>
          </p:spPr>
        </p:pic>
        <p:pic>
          <p:nvPicPr>
            <p:cNvPr id="25" name="Picture 24"/>
            <p:cNvPicPr>
              <a:picLocks noChangeAspect="1"/>
            </p:cNvPicPr>
            <p:nvPr/>
          </p:nvPicPr>
          <p:blipFill>
            <a:blip r:embed="rId11"/>
            <a:stretch>
              <a:fillRect/>
            </a:stretch>
          </p:blipFill>
          <p:spPr>
            <a:xfrm>
              <a:off x="209744" y="4514950"/>
              <a:ext cx="2017087" cy="818901"/>
            </a:xfrm>
            <a:prstGeom prst="rect">
              <a:avLst/>
            </a:prstGeom>
          </p:spPr>
        </p:pic>
        <p:pic>
          <p:nvPicPr>
            <p:cNvPr id="26" name="Picture 25"/>
            <p:cNvPicPr>
              <a:picLocks noChangeAspect="1"/>
            </p:cNvPicPr>
            <p:nvPr/>
          </p:nvPicPr>
          <p:blipFill>
            <a:blip r:embed="rId12"/>
            <a:stretch>
              <a:fillRect/>
            </a:stretch>
          </p:blipFill>
          <p:spPr>
            <a:xfrm>
              <a:off x="7425479" y="2578621"/>
              <a:ext cx="1138959" cy="854506"/>
            </a:xfrm>
            <a:prstGeom prst="rect">
              <a:avLst/>
            </a:prstGeom>
          </p:spPr>
        </p:pic>
        <p:cxnSp>
          <p:nvCxnSpPr>
            <p:cNvPr id="31" name="Straight Arrow Connector 30"/>
            <p:cNvCxnSpPr>
              <a:stCxn id="12" idx="3"/>
              <a:endCxn id="13" idx="1"/>
            </p:cNvCxnSpPr>
            <p:nvPr/>
          </p:nvCxnSpPr>
          <p:spPr>
            <a:xfrm flipV="1">
              <a:off x="1946119" y="3005874"/>
              <a:ext cx="305908" cy="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14" idx="1"/>
            </p:cNvCxnSpPr>
            <p:nvPr/>
          </p:nvCxnSpPr>
          <p:spPr>
            <a:xfrm>
              <a:off x="4590805" y="3005874"/>
              <a:ext cx="306850" cy="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1"/>
              <a:endCxn id="21" idx="3"/>
            </p:cNvCxnSpPr>
            <p:nvPr/>
          </p:nvCxnSpPr>
          <p:spPr>
            <a:xfrm flipH="1" flipV="1">
              <a:off x="6376689" y="4929863"/>
              <a:ext cx="1765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1" idx="1"/>
              <a:endCxn id="23" idx="3"/>
            </p:cNvCxnSpPr>
            <p:nvPr/>
          </p:nvCxnSpPr>
          <p:spPr>
            <a:xfrm flipH="1">
              <a:off x="4448317" y="4929863"/>
              <a:ext cx="189504" cy="2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25" idx="0"/>
              <a:endCxn id="12" idx="2"/>
            </p:cNvCxnSpPr>
            <p:nvPr/>
          </p:nvCxnSpPr>
          <p:spPr>
            <a:xfrm rot="5400000" flipH="1" flipV="1">
              <a:off x="682389" y="3977197"/>
              <a:ext cx="1073653" cy="18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3"/>
              <a:endCxn id="26" idx="1"/>
            </p:cNvCxnSpPr>
            <p:nvPr/>
          </p:nvCxnSpPr>
          <p:spPr>
            <a:xfrm flipV="1">
              <a:off x="7151927" y="3005874"/>
              <a:ext cx="273552" cy="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26" idx="2"/>
              <a:endCxn id="20" idx="0"/>
            </p:cNvCxnSpPr>
            <p:nvPr/>
          </p:nvCxnSpPr>
          <p:spPr>
            <a:xfrm rot="5400000">
              <a:off x="7412250" y="3747814"/>
              <a:ext cx="897396" cy="268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23" idx="1"/>
              <a:endCxn id="25" idx="3"/>
            </p:cNvCxnSpPr>
            <p:nvPr/>
          </p:nvCxnSpPr>
          <p:spPr>
            <a:xfrm flipH="1" flipV="1">
              <a:off x="2226831" y="4924401"/>
              <a:ext cx="204399" cy="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20" idx="3"/>
              <a:endCxn id="26" idx="3"/>
            </p:cNvCxnSpPr>
            <p:nvPr/>
          </p:nvCxnSpPr>
          <p:spPr>
            <a:xfrm flipH="1" flipV="1">
              <a:off x="8564438" y="3005874"/>
              <a:ext cx="336234" cy="1923990"/>
            </a:xfrm>
            <a:prstGeom prst="bentConnector3">
              <a:avLst>
                <a:gd name="adj1" fmla="val -22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4" idx="0"/>
              <a:endCxn id="12" idx="0"/>
            </p:cNvCxnSpPr>
            <p:nvPr/>
          </p:nvCxnSpPr>
          <p:spPr>
            <a:xfrm rot="16200000" flipH="1" flipV="1">
              <a:off x="3459994" y="21993"/>
              <a:ext cx="324945" cy="4804649"/>
            </a:xfrm>
            <a:prstGeom prst="bentConnector3">
              <a:avLst>
                <a:gd name="adj1" fmla="val -58625"/>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102772" y="1788970"/>
              <a:ext cx="51969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Oui</a:t>
              </a:r>
            </a:p>
          </p:txBody>
        </p:sp>
        <p:sp>
          <p:nvSpPr>
            <p:cNvPr id="95" name="TextBox 94"/>
            <p:cNvSpPr txBox="1"/>
            <p:nvPr/>
          </p:nvSpPr>
          <p:spPr>
            <a:xfrm>
              <a:off x="6312403" y="4912832"/>
              <a:ext cx="51969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Oui</a:t>
              </a:r>
            </a:p>
          </p:txBody>
        </p:sp>
        <p:sp>
          <p:nvSpPr>
            <p:cNvPr id="96" name="TextBox 95"/>
            <p:cNvSpPr txBox="1"/>
            <p:nvPr/>
          </p:nvSpPr>
          <p:spPr>
            <a:xfrm>
              <a:off x="6912768" y="2595115"/>
              <a:ext cx="58381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Non</a:t>
              </a:r>
            </a:p>
          </p:txBody>
        </p:sp>
        <p:sp>
          <p:nvSpPr>
            <p:cNvPr id="97" name="TextBox 96"/>
            <p:cNvSpPr txBox="1"/>
            <p:nvPr/>
          </p:nvSpPr>
          <p:spPr>
            <a:xfrm>
              <a:off x="8544911" y="3889002"/>
              <a:ext cx="58381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Non</a:t>
              </a:r>
            </a:p>
          </p:txBody>
        </p:sp>
      </p:grpSp>
      <p:pic>
        <p:nvPicPr>
          <p:cNvPr id="101" name="Picture 100"/>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329089" y="2760495"/>
            <a:ext cx="8579185" cy="1564566"/>
          </a:xfrm>
          <a:prstGeom prst="rect">
            <a:avLst/>
          </a:prstGeom>
        </p:spPr>
      </p:pic>
    </p:spTree>
    <p:custDataLst>
      <p:tags r:id="rId1"/>
    </p:custDataLst>
    <p:extLst>
      <p:ext uri="{BB962C8B-B14F-4D97-AF65-F5344CB8AC3E}">
        <p14:creationId xmlns:p14="http://schemas.microsoft.com/office/powerpoint/2010/main" xmlns="" val="16179254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53" presetClass="entr" presetSubtype="528" fill="hold" nodeType="with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p:cTn id="20" dur="500" fill="hold"/>
                                        <p:tgtEl>
                                          <p:spTgt spid="98"/>
                                        </p:tgtEl>
                                        <p:attrNameLst>
                                          <p:attrName>ppt_w</p:attrName>
                                        </p:attrNameLst>
                                      </p:cBhvr>
                                      <p:tavLst>
                                        <p:tav tm="0">
                                          <p:val>
                                            <p:fltVal val="0"/>
                                          </p:val>
                                        </p:tav>
                                        <p:tav tm="100000">
                                          <p:val>
                                            <p:strVal val="#ppt_w"/>
                                          </p:val>
                                        </p:tav>
                                      </p:tavLst>
                                    </p:anim>
                                    <p:anim calcmode="lin" valueType="num">
                                      <p:cBhvr>
                                        <p:cTn id="21" dur="500" fill="hold"/>
                                        <p:tgtEl>
                                          <p:spTgt spid="98"/>
                                        </p:tgtEl>
                                        <p:attrNameLst>
                                          <p:attrName>ppt_h</p:attrName>
                                        </p:attrNameLst>
                                      </p:cBhvr>
                                      <p:tavLst>
                                        <p:tav tm="0">
                                          <p:val>
                                            <p:fltVal val="0"/>
                                          </p:val>
                                        </p:tav>
                                        <p:tav tm="100000">
                                          <p:val>
                                            <p:strVal val="#ppt_h"/>
                                          </p:val>
                                        </p:tav>
                                      </p:tavLst>
                                    </p:anim>
                                    <p:animEffect transition="in" filter="fade">
                                      <p:cBhvr>
                                        <p:cTn id="22" dur="500"/>
                                        <p:tgtEl>
                                          <p:spTgt spid="98"/>
                                        </p:tgtEl>
                                      </p:cBhvr>
                                    </p:animEffect>
                                    <p:anim calcmode="lin" valueType="num">
                                      <p:cBhvr>
                                        <p:cTn id="23" dur="500" fill="hold"/>
                                        <p:tgtEl>
                                          <p:spTgt spid="98"/>
                                        </p:tgtEl>
                                        <p:attrNameLst>
                                          <p:attrName>ppt_x</p:attrName>
                                        </p:attrNameLst>
                                      </p:cBhvr>
                                      <p:tavLst>
                                        <p:tav tm="0">
                                          <p:val>
                                            <p:fltVal val="0.5"/>
                                          </p:val>
                                        </p:tav>
                                        <p:tav tm="100000">
                                          <p:val>
                                            <p:strVal val="#ppt_x"/>
                                          </p:val>
                                        </p:tav>
                                      </p:tavLst>
                                    </p:anim>
                                    <p:anim calcmode="lin" valueType="num">
                                      <p:cBhvr>
                                        <p:cTn id="24" dur="500" fill="hold"/>
                                        <p:tgtEl>
                                          <p:spTgt spid="98"/>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nodeType="clickEffect">
                                  <p:stCondLst>
                                    <p:cond delay="0"/>
                                  </p:stCondLst>
                                  <p:childTnLst>
                                    <p:animEffect transition="out" filter="barn(inVertical)">
                                      <p:cBhvr>
                                        <p:cTn id="28" dur="500"/>
                                        <p:tgtEl>
                                          <p:spTgt spid="98"/>
                                        </p:tgtEl>
                                      </p:cBhvr>
                                    </p:animEffect>
                                    <p:set>
                                      <p:cBhvr>
                                        <p:cTn id="29" dur="1" fill="hold">
                                          <p:stCondLst>
                                            <p:cond delay="499"/>
                                          </p:stCondLst>
                                        </p:cTn>
                                        <p:tgtEl>
                                          <p:spTgt spid="98"/>
                                        </p:tgtEl>
                                        <p:attrNameLst>
                                          <p:attrName>style.visibility</p:attrName>
                                        </p:attrNameLst>
                                      </p:cBhvr>
                                      <p:to>
                                        <p:strVal val="hidden"/>
                                      </p:to>
                                    </p:set>
                                  </p:childTnLst>
                                </p:cTn>
                              </p:par>
                              <p:par>
                                <p:cTn id="30" presetID="16" presetClass="entr" presetSubtype="21" fill="hold"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barn(inVertical)">
                                      <p:cBhvr>
                                        <p:cTn id="3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457200" y="1216238"/>
            <a:ext cx="8229600" cy="439142"/>
          </a:xfrm>
        </p:spPr>
        <p:txBody>
          <a:bodyPr>
            <a:normAutofit/>
          </a:bodyPr>
          <a:lstStyle/>
          <a:p>
            <a:pPr marL="285750">
              <a:buFont typeface="Wingdings" panose="05000000000000000000" pitchFamily="2" charset="2"/>
              <a:buChar char="Ø"/>
            </a:pPr>
            <a:r>
              <a:rPr lang="fr-FR" sz="2000" dirty="0" smtClean="0">
                <a:ln w="0"/>
                <a:solidFill>
                  <a:schemeClr val="tx2">
                    <a:lumMod val="75000"/>
                  </a:schemeClr>
                </a:solidFill>
              </a:rPr>
              <a:t>Configuration </a:t>
            </a:r>
            <a:r>
              <a:rPr lang="fr-FR" sz="2000" dirty="0">
                <a:ln w="0"/>
                <a:solidFill>
                  <a:schemeClr val="tx2">
                    <a:lumMod val="75000"/>
                  </a:schemeClr>
                </a:solidFill>
              </a:rPr>
              <a:t>et envoi d’AT </a:t>
            </a:r>
            <a:r>
              <a:rPr lang="fr-FR" sz="2000" dirty="0" smtClean="0">
                <a:ln w="0"/>
                <a:solidFill>
                  <a:schemeClr val="tx2">
                    <a:lumMod val="75000"/>
                  </a:schemeClr>
                </a:solidFill>
              </a:rPr>
              <a:t>commandes.</a:t>
            </a:r>
            <a:endParaRPr lang="fr-FR" sz="2000" dirty="0" smtClean="0">
              <a:ln w="0"/>
              <a:solidFill>
                <a:schemeClr val="tx2">
                  <a:lumMod val="75000"/>
                </a:schemeClr>
              </a:solidFill>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baseline="0" dirty="0" smtClean="0">
                <a:ln>
                  <a:noFill/>
                </a:ln>
                <a:solidFill>
                  <a:schemeClr val="bg1"/>
                </a:solidFill>
                <a:effectLst/>
                <a:uLnTx/>
                <a:uFillTx/>
                <a:latin typeface="+mj-lt"/>
                <a:ea typeface="+mj-ea"/>
                <a:cs typeface="+mj-cs"/>
              </a:rPr>
              <a:t>Test</a:t>
            </a:r>
            <a:r>
              <a:rPr kumimoji="0" lang="fr-FR" sz="3200" b="1" i="0" u="none" strike="noStrike" kern="1200" cap="none" normalizeH="0" dirty="0" smtClean="0">
                <a:ln>
                  <a:noFill/>
                </a:ln>
                <a:solidFill>
                  <a:schemeClr val="bg1"/>
                </a:solidFill>
                <a:effectLst/>
                <a:uLnTx/>
                <a:uFillTx/>
                <a:latin typeface="+mj-lt"/>
                <a:ea typeface="+mj-ea"/>
                <a:cs typeface="+mj-cs"/>
              </a:rPr>
              <a:t> et validation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9" name="Rectangle 18"/>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22"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9</a:t>
            </a:fld>
            <a:r>
              <a:rPr lang="fr-BE" dirty="0" smtClean="0">
                <a:solidFill>
                  <a:schemeClr val="tx2">
                    <a:lumMod val="75000"/>
                  </a:schemeClr>
                </a:solidFill>
              </a:rPr>
              <a:t>/17</a:t>
            </a:r>
            <a:endParaRPr lang="fr-BE" dirty="0">
              <a:solidFill>
                <a:schemeClr val="tx2">
                  <a:lumMod val="75000"/>
                </a:schemeClr>
              </a:solidFill>
            </a:endParaRPr>
          </a:p>
        </p:txBody>
      </p:sp>
      <p:sp>
        <p:nvSpPr>
          <p:cNvPr id="27"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28"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3" name="Picture 2"/>
          <p:cNvPicPr>
            <a:picLocks noChangeAspect="1"/>
          </p:cNvPicPr>
          <p:nvPr/>
        </p:nvPicPr>
        <p:blipFill>
          <a:blip r:embed="rId4"/>
          <a:stretch>
            <a:fillRect/>
          </a:stretch>
        </p:blipFill>
        <p:spPr>
          <a:xfrm>
            <a:off x="3347012" y="1791111"/>
            <a:ext cx="2053623" cy="4170057"/>
          </a:xfrm>
          <a:prstGeom prst="rect">
            <a:avLst/>
          </a:prstGeom>
        </p:spPr>
      </p:pic>
      <p:grpSp>
        <p:nvGrpSpPr>
          <p:cNvPr id="80" name="Group 79"/>
          <p:cNvGrpSpPr/>
          <p:nvPr/>
        </p:nvGrpSpPr>
        <p:grpSpPr>
          <a:xfrm>
            <a:off x="276427" y="1839548"/>
            <a:ext cx="8719133" cy="4038335"/>
            <a:chOff x="276427" y="1839548"/>
            <a:chExt cx="8719133" cy="4038335"/>
          </a:xfrm>
        </p:grpSpPr>
        <p:pic>
          <p:nvPicPr>
            <p:cNvPr id="15" name="Picture 14"/>
            <p:cNvPicPr>
              <a:picLocks noChangeAspect="1"/>
            </p:cNvPicPr>
            <p:nvPr/>
          </p:nvPicPr>
          <p:blipFill>
            <a:blip r:embed="rId5"/>
            <a:stretch>
              <a:fillRect/>
            </a:stretch>
          </p:blipFill>
          <p:spPr>
            <a:xfrm>
              <a:off x="277043" y="2010842"/>
              <a:ext cx="1138959" cy="664615"/>
            </a:xfrm>
            <a:prstGeom prst="rect">
              <a:avLst/>
            </a:prstGeom>
          </p:spPr>
        </p:pic>
        <p:pic>
          <p:nvPicPr>
            <p:cNvPr id="20" name="Picture 19"/>
            <p:cNvPicPr>
              <a:picLocks noChangeAspect="1"/>
            </p:cNvPicPr>
            <p:nvPr/>
          </p:nvPicPr>
          <p:blipFill>
            <a:blip r:embed="rId6"/>
            <a:stretch>
              <a:fillRect/>
            </a:stretch>
          </p:blipFill>
          <p:spPr>
            <a:xfrm>
              <a:off x="1631110" y="1981171"/>
              <a:ext cx="2051864" cy="723956"/>
            </a:xfrm>
            <a:prstGeom prst="rect">
              <a:avLst/>
            </a:prstGeom>
          </p:spPr>
        </p:pic>
        <p:pic>
          <p:nvPicPr>
            <p:cNvPr id="21" name="Picture 20"/>
            <p:cNvPicPr>
              <a:picLocks noChangeAspect="1"/>
            </p:cNvPicPr>
            <p:nvPr/>
          </p:nvPicPr>
          <p:blipFill>
            <a:blip r:embed="rId7"/>
            <a:stretch>
              <a:fillRect/>
            </a:stretch>
          </p:blipFill>
          <p:spPr>
            <a:xfrm>
              <a:off x="3955232" y="1933698"/>
              <a:ext cx="1591064" cy="818901"/>
            </a:xfrm>
            <a:prstGeom prst="rect">
              <a:avLst/>
            </a:prstGeom>
          </p:spPr>
        </p:pic>
        <p:pic>
          <p:nvPicPr>
            <p:cNvPr id="23" name="Picture 22"/>
            <p:cNvPicPr>
              <a:picLocks noChangeAspect="1"/>
            </p:cNvPicPr>
            <p:nvPr/>
          </p:nvPicPr>
          <p:blipFill>
            <a:blip r:embed="rId8"/>
            <a:stretch>
              <a:fillRect/>
            </a:stretch>
          </p:blipFill>
          <p:spPr>
            <a:xfrm>
              <a:off x="5818554" y="1839548"/>
              <a:ext cx="1365011" cy="996923"/>
            </a:xfrm>
            <a:prstGeom prst="rect">
              <a:avLst/>
            </a:prstGeom>
          </p:spPr>
        </p:pic>
        <p:pic>
          <p:nvPicPr>
            <p:cNvPr id="25" name="Picture 24"/>
            <p:cNvPicPr>
              <a:picLocks noChangeAspect="1"/>
            </p:cNvPicPr>
            <p:nvPr/>
          </p:nvPicPr>
          <p:blipFill>
            <a:blip r:embed="rId9"/>
            <a:stretch>
              <a:fillRect/>
            </a:stretch>
          </p:blipFill>
          <p:spPr>
            <a:xfrm>
              <a:off x="7447995" y="1915895"/>
              <a:ext cx="991155" cy="854506"/>
            </a:xfrm>
            <a:prstGeom prst="rect">
              <a:avLst/>
            </a:prstGeom>
          </p:spPr>
        </p:pic>
        <p:pic>
          <p:nvPicPr>
            <p:cNvPr id="26" name="Picture 25"/>
            <p:cNvPicPr>
              <a:picLocks noChangeAspect="1"/>
            </p:cNvPicPr>
            <p:nvPr/>
          </p:nvPicPr>
          <p:blipFill>
            <a:blip r:embed="rId10"/>
            <a:stretch>
              <a:fillRect/>
            </a:stretch>
          </p:blipFill>
          <p:spPr>
            <a:xfrm>
              <a:off x="6503770" y="3296946"/>
              <a:ext cx="2347472" cy="1198681"/>
            </a:xfrm>
            <a:prstGeom prst="rect">
              <a:avLst/>
            </a:prstGeom>
          </p:spPr>
        </p:pic>
        <p:pic>
          <p:nvPicPr>
            <p:cNvPr id="29" name="Picture 28"/>
            <p:cNvPicPr>
              <a:picLocks noChangeAspect="1"/>
            </p:cNvPicPr>
            <p:nvPr/>
          </p:nvPicPr>
          <p:blipFill>
            <a:blip r:embed="rId11"/>
            <a:stretch>
              <a:fillRect/>
            </a:stretch>
          </p:blipFill>
          <p:spPr>
            <a:xfrm>
              <a:off x="4643181" y="3486835"/>
              <a:ext cx="1365011" cy="818901"/>
            </a:xfrm>
            <a:prstGeom prst="rect">
              <a:avLst/>
            </a:prstGeom>
          </p:spPr>
        </p:pic>
        <p:pic>
          <p:nvPicPr>
            <p:cNvPr id="31" name="Picture 30"/>
            <p:cNvPicPr>
              <a:picLocks noChangeAspect="1"/>
            </p:cNvPicPr>
            <p:nvPr/>
          </p:nvPicPr>
          <p:blipFill>
            <a:blip r:embed="rId12"/>
            <a:stretch>
              <a:fillRect/>
            </a:stretch>
          </p:blipFill>
          <p:spPr>
            <a:xfrm>
              <a:off x="2011581" y="3306481"/>
              <a:ext cx="2347472" cy="1198681"/>
            </a:xfrm>
            <a:prstGeom prst="rect">
              <a:avLst/>
            </a:prstGeom>
          </p:spPr>
        </p:pic>
        <p:pic>
          <p:nvPicPr>
            <p:cNvPr id="32" name="Picture 31"/>
            <p:cNvPicPr>
              <a:picLocks noChangeAspect="1"/>
            </p:cNvPicPr>
            <p:nvPr/>
          </p:nvPicPr>
          <p:blipFill>
            <a:blip r:embed="rId13"/>
            <a:stretch>
              <a:fillRect/>
            </a:stretch>
          </p:blipFill>
          <p:spPr>
            <a:xfrm>
              <a:off x="2202856" y="5153927"/>
              <a:ext cx="1964921" cy="723956"/>
            </a:xfrm>
            <a:prstGeom prst="rect">
              <a:avLst/>
            </a:prstGeom>
          </p:spPr>
        </p:pic>
        <p:pic>
          <p:nvPicPr>
            <p:cNvPr id="33" name="Picture 32"/>
            <p:cNvPicPr>
              <a:picLocks noChangeAspect="1"/>
            </p:cNvPicPr>
            <p:nvPr/>
          </p:nvPicPr>
          <p:blipFill>
            <a:blip r:embed="rId14"/>
            <a:stretch>
              <a:fillRect/>
            </a:stretch>
          </p:blipFill>
          <p:spPr>
            <a:xfrm>
              <a:off x="4711487" y="5183597"/>
              <a:ext cx="1138959" cy="664615"/>
            </a:xfrm>
            <a:prstGeom prst="rect">
              <a:avLst/>
            </a:prstGeom>
          </p:spPr>
        </p:pic>
        <p:pic>
          <p:nvPicPr>
            <p:cNvPr id="34" name="Picture 33"/>
            <p:cNvPicPr>
              <a:picLocks noChangeAspect="1"/>
            </p:cNvPicPr>
            <p:nvPr/>
          </p:nvPicPr>
          <p:blipFill>
            <a:blip r:embed="rId15"/>
            <a:stretch>
              <a:fillRect/>
            </a:stretch>
          </p:blipFill>
          <p:spPr>
            <a:xfrm>
              <a:off x="448111" y="3431095"/>
              <a:ext cx="1165042" cy="949451"/>
            </a:xfrm>
            <a:prstGeom prst="rect">
              <a:avLst/>
            </a:prstGeom>
          </p:spPr>
        </p:pic>
        <p:cxnSp>
          <p:nvCxnSpPr>
            <p:cNvPr id="36" name="Straight Arrow Connector 35"/>
            <p:cNvCxnSpPr>
              <a:stCxn id="15" idx="3"/>
              <a:endCxn id="20" idx="1"/>
            </p:cNvCxnSpPr>
            <p:nvPr/>
          </p:nvCxnSpPr>
          <p:spPr>
            <a:xfrm flipV="1">
              <a:off x="1416002" y="2343149"/>
              <a:ext cx="2151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3"/>
              <a:endCxn id="21" idx="1"/>
            </p:cNvCxnSpPr>
            <p:nvPr/>
          </p:nvCxnSpPr>
          <p:spPr>
            <a:xfrm>
              <a:off x="3682974" y="2343149"/>
              <a:ext cx="272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3"/>
              <a:endCxn id="23" idx="1"/>
            </p:cNvCxnSpPr>
            <p:nvPr/>
          </p:nvCxnSpPr>
          <p:spPr>
            <a:xfrm flipV="1">
              <a:off x="5546296" y="2338010"/>
              <a:ext cx="272258" cy="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3"/>
              <a:endCxn id="25" idx="1"/>
            </p:cNvCxnSpPr>
            <p:nvPr/>
          </p:nvCxnSpPr>
          <p:spPr>
            <a:xfrm>
              <a:off x="7183565" y="2338010"/>
              <a:ext cx="264430" cy="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5" idx="2"/>
              <a:endCxn id="26" idx="0"/>
            </p:cNvCxnSpPr>
            <p:nvPr/>
          </p:nvCxnSpPr>
          <p:spPr>
            <a:xfrm rot="5400000">
              <a:off x="7547268" y="2900640"/>
              <a:ext cx="526545" cy="2660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26" idx="3"/>
              <a:endCxn id="25" idx="3"/>
            </p:cNvCxnSpPr>
            <p:nvPr/>
          </p:nvCxnSpPr>
          <p:spPr>
            <a:xfrm flipH="1" flipV="1">
              <a:off x="8439150" y="2343148"/>
              <a:ext cx="412092" cy="1553139"/>
            </a:xfrm>
            <a:prstGeom prst="bentConnector3">
              <a:avLst>
                <a:gd name="adj1" fmla="val -231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6" idx="1"/>
              <a:endCxn id="29" idx="3"/>
            </p:cNvCxnSpPr>
            <p:nvPr/>
          </p:nvCxnSpPr>
          <p:spPr>
            <a:xfrm flipH="1" flipV="1">
              <a:off x="6008192" y="3896286"/>
              <a:ext cx="4955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9" idx="1"/>
              <a:endCxn id="31" idx="3"/>
            </p:cNvCxnSpPr>
            <p:nvPr/>
          </p:nvCxnSpPr>
          <p:spPr>
            <a:xfrm flipH="1">
              <a:off x="4359053" y="3896286"/>
              <a:ext cx="284128" cy="9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4" idx="0"/>
              <a:endCxn id="21" idx="2"/>
            </p:cNvCxnSpPr>
            <p:nvPr/>
          </p:nvCxnSpPr>
          <p:spPr>
            <a:xfrm rot="5400000" flipH="1" flipV="1">
              <a:off x="2551450" y="1231781"/>
              <a:ext cx="678496" cy="37201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1" idx="1"/>
              <a:endCxn id="34" idx="3"/>
            </p:cNvCxnSpPr>
            <p:nvPr/>
          </p:nvCxnSpPr>
          <p:spPr>
            <a:xfrm flipH="1" flipV="1">
              <a:off x="1613153" y="3905821"/>
              <a:ext cx="3984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1" idx="2"/>
              <a:endCxn id="32" idx="0"/>
            </p:cNvCxnSpPr>
            <p:nvPr/>
          </p:nvCxnSpPr>
          <p:spPr>
            <a:xfrm rot="5400000">
              <a:off x="2860935" y="4829544"/>
              <a:ext cx="64876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2" idx="3"/>
              <a:endCxn id="33" idx="1"/>
            </p:cNvCxnSpPr>
            <p:nvPr/>
          </p:nvCxnSpPr>
          <p:spPr>
            <a:xfrm>
              <a:off x="4167777" y="5515905"/>
              <a:ext cx="543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961426" y="3596057"/>
              <a:ext cx="51969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Oui</a:t>
              </a:r>
            </a:p>
          </p:txBody>
        </p:sp>
        <p:sp>
          <p:nvSpPr>
            <p:cNvPr id="70" name="TextBox 69"/>
            <p:cNvSpPr txBox="1"/>
            <p:nvPr/>
          </p:nvSpPr>
          <p:spPr>
            <a:xfrm>
              <a:off x="8411746" y="2882043"/>
              <a:ext cx="58381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Non</a:t>
              </a:r>
            </a:p>
          </p:txBody>
        </p:sp>
        <p:sp>
          <p:nvSpPr>
            <p:cNvPr id="71" name="TextBox 70"/>
            <p:cNvSpPr txBox="1"/>
            <p:nvPr/>
          </p:nvSpPr>
          <p:spPr>
            <a:xfrm>
              <a:off x="2623556" y="4491156"/>
              <a:ext cx="51969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Oui</a:t>
              </a:r>
            </a:p>
          </p:txBody>
        </p:sp>
        <p:sp>
          <p:nvSpPr>
            <p:cNvPr id="72" name="TextBox 71"/>
            <p:cNvSpPr txBox="1"/>
            <p:nvPr/>
          </p:nvSpPr>
          <p:spPr>
            <a:xfrm>
              <a:off x="1705972" y="3894550"/>
              <a:ext cx="583814" cy="369332"/>
            </a:xfrm>
            <a:prstGeom prst="rect">
              <a:avLst/>
            </a:prstGeom>
            <a:noFill/>
          </p:spPr>
          <p:txBody>
            <a:bodyPr wrap="none" rtlCol="0">
              <a:spAutoFit/>
            </a:bodyPr>
            <a:lstStyle/>
            <a:p>
              <a:r>
                <a:rPr lang="fr-FR" b="1" dirty="0" smtClean="0">
                  <a:ln w="0"/>
                  <a:solidFill>
                    <a:schemeClr val="tx2">
                      <a:lumMod val="75000"/>
                    </a:schemeClr>
                  </a:solidFill>
                  <a:effectLst>
                    <a:reflection blurRad="12700" stA="50000" endPos="50000" dist="5000" dir="5400000" sy="-100000" rotWithShape="0"/>
                  </a:effectLst>
                </a:rPr>
                <a:t>Non</a:t>
              </a:r>
            </a:p>
          </p:txBody>
        </p:sp>
        <p:sp>
          <p:nvSpPr>
            <p:cNvPr id="73" name="Rounded Rectangular Callout 72"/>
            <p:cNvSpPr/>
            <p:nvPr/>
          </p:nvSpPr>
          <p:spPr>
            <a:xfrm>
              <a:off x="276427" y="4751089"/>
              <a:ext cx="1371020" cy="675145"/>
            </a:xfrm>
            <a:prstGeom prst="wedgeRoundRectCallout">
              <a:avLst>
                <a:gd name="adj1" fmla="val 65314"/>
                <a:gd name="adj2" fmla="val -123726"/>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Réception événement</a:t>
              </a:r>
              <a:endParaRPr lang="fr-FR" dirty="0"/>
            </a:p>
          </p:txBody>
        </p:sp>
      </p:grpSp>
      <p:pic>
        <p:nvPicPr>
          <p:cNvPr id="81" name="Picture 80"/>
          <p:cNvPicPr>
            <a:picLocks noChangeAspect="1"/>
          </p:cNvPicPr>
          <p:nvPr/>
        </p:nvPicPr>
        <p:blipFill>
          <a:blip r:embed="rId16">
            <a:extLst>
              <a:ext uri="{28A0092B-C50C-407E-A947-70E740481C1C}">
                <a14:useLocalDpi xmlns:a14="http://schemas.microsoft.com/office/drawing/2010/main" xmlns="" val="0"/>
              </a:ext>
            </a:extLst>
          </a:blip>
          <a:stretch>
            <a:fillRect/>
          </a:stretch>
        </p:blipFill>
        <p:spPr>
          <a:xfrm>
            <a:off x="207406" y="3082889"/>
            <a:ext cx="8764868" cy="1315665"/>
          </a:xfrm>
          <a:prstGeom prst="rect">
            <a:avLst/>
          </a:prstGeom>
        </p:spPr>
      </p:pic>
    </p:spTree>
    <p:custDataLst>
      <p:tags r:id="rId1"/>
    </p:custDataLst>
    <p:extLst>
      <p:ext uri="{BB962C8B-B14F-4D97-AF65-F5344CB8AC3E}">
        <p14:creationId xmlns:p14="http://schemas.microsoft.com/office/powerpoint/2010/main" xmlns="" val="17992681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53" presetClass="entr" presetSubtype="528"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p:cTn id="20" dur="500" fill="hold"/>
                                        <p:tgtEl>
                                          <p:spTgt spid="80"/>
                                        </p:tgtEl>
                                        <p:attrNameLst>
                                          <p:attrName>ppt_w</p:attrName>
                                        </p:attrNameLst>
                                      </p:cBhvr>
                                      <p:tavLst>
                                        <p:tav tm="0">
                                          <p:val>
                                            <p:fltVal val="0"/>
                                          </p:val>
                                        </p:tav>
                                        <p:tav tm="100000">
                                          <p:val>
                                            <p:strVal val="#ppt_w"/>
                                          </p:val>
                                        </p:tav>
                                      </p:tavLst>
                                    </p:anim>
                                    <p:anim calcmode="lin" valueType="num">
                                      <p:cBhvr>
                                        <p:cTn id="21" dur="500" fill="hold"/>
                                        <p:tgtEl>
                                          <p:spTgt spid="80"/>
                                        </p:tgtEl>
                                        <p:attrNameLst>
                                          <p:attrName>ppt_h</p:attrName>
                                        </p:attrNameLst>
                                      </p:cBhvr>
                                      <p:tavLst>
                                        <p:tav tm="0">
                                          <p:val>
                                            <p:fltVal val="0"/>
                                          </p:val>
                                        </p:tav>
                                        <p:tav tm="100000">
                                          <p:val>
                                            <p:strVal val="#ppt_h"/>
                                          </p:val>
                                        </p:tav>
                                      </p:tavLst>
                                    </p:anim>
                                    <p:animEffect transition="in" filter="fade">
                                      <p:cBhvr>
                                        <p:cTn id="22" dur="500"/>
                                        <p:tgtEl>
                                          <p:spTgt spid="80"/>
                                        </p:tgtEl>
                                      </p:cBhvr>
                                    </p:animEffect>
                                    <p:anim calcmode="lin" valueType="num">
                                      <p:cBhvr>
                                        <p:cTn id="23" dur="500" fill="hold"/>
                                        <p:tgtEl>
                                          <p:spTgt spid="80"/>
                                        </p:tgtEl>
                                        <p:attrNameLst>
                                          <p:attrName>ppt_x</p:attrName>
                                        </p:attrNameLst>
                                      </p:cBhvr>
                                      <p:tavLst>
                                        <p:tav tm="0">
                                          <p:val>
                                            <p:fltVal val="0.5"/>
                                          </p:val>
                                        </p:tav>
                                        <p:tav tm="100000">
                                          <p:val>
                                            <p:strVal val="#ppt_x"/>
                                          </p:val>
                                        </p:tav>
                                      </p:tavLst>
                                    </p:anim>
                                    <p:anim calcmode="lin" valueType="num">
                                      <p:cBhvr>
                                        <p:cTn id="24" dur="500" fill="hold"/>
                                        <p:tgtEl>
                                          <p:spTgt spid="80"/>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80"/>
                                        </p:tgtEl>
                                      </p:cBhvr>
                                    </p:animEffect>
                                    <p:set>
                                      <p:cBhvr>
                                        <p:cTn id="29" dur="1" fill="hold">
                                          <p:stCondLst>
                                            <p:cond delay="499"/>
                                          </p:stCondLst>
                                        </p:cTn>
                                        <p:tgtEl>
                                          <p:spTgt spid="80"/>
                                        </p:tgtEl>
                                        <p:attrNameLst>
                                          <p:attrName>style.visibility</p:attrName>
                                        </p:attrNameLst>
                                      </p:cBhvr>
                                      <p:to>
                                        <p:strVal val="hidden"/>
                                      </p:to>
                                    </p:set>
                                  </p:childTnLst>
                                </p:cTn>
                              </p:par>
                              <p:par>
                                <p:cTn id="30" presetID="16" presetClass="entr" presetSubtype="26"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barn(inHorizontal)">
                                      <p:cBhvr>
                                        <p:cTn id="3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0.4"/>
</p:tagLst>
</file>

<file path=ppt/tags/tag2.xml><?xml version="1.0" encoding="utf-8"?>
<p:tagLst xmlns:a="http://schemas.openxmlformats.org/drawingml/2006/main" xmlns:r="http://schemas.openxmlformats.org/officeDocument/2006/relationships" xmlns:p="http://schemas.openxmlformats.org/presentationml/2006/main">
  <p:tag name="TIMING" val="|0.9|0.4"/>
</p:tagLst>
</file>

<file path=ppt/tags/tag3.xml><?xml version="1.0" encoding="utf-8"?>
<p:tagLst xmlns:a="http://schemas.openxmlformats.org/drawingml/2006/main" xmlns:r="http://schemas.openxmlformats.org/officeDocument/2006/relationships" xmlns:p="http://schemas.openxmlformats.org/presentationml/2006/main">
  <p:tag name="TIMING" val="|0.9|0.4"/>
</p:tagLst>
</file>

<file path=ppt/tags/tag4.xml><?xml version="1.0" encoding="utf-8"?>
<p:tagLst xmlns:a="http://schemas.openxmlformats.org/drawingml/2006/main" xmlns:r="http://schemas.openxmlformats.org/officeDocument/2006/relationships" xmlns:p="http://schemas.openxmlformats.org/presentationml/2006/main">
  <p:tag name="TIMING" val="|0.5|0.6|0.5|0.6|0.6"/>
</p:tagLst>
</file>

<file path=ppt/tags/tag5.xml><?xml version="1.0" encoding="utf-8"?>
<p:tagLst xmlns:a="http://schemas.openxmlformats.org/drawingml/2006/main" xmlns:r="http://schemas.openxmlformats.org/officeDocument/2006/relationships" xmlns:p="http://schemas.openxmlformats.org/presentationml/2006/main">
  <p:tag name="TIMING" val="|0.5|0.6|0.5|0.6|0.6"/>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buFontTx/>
          <a:buChar char="-"/>
          <a:defRPr b="1" dirty="0" smtClean="0">
            <a:ln w="0"/>
            <a:solidFill>
              <a:schemeClr val="tx2">
                <a:lumMod val="75000"/>
              </a:schemeClr>
            </a:solidFill>
            <a:effectLst>
              <a:reflection blurRad="12700" stA="50000" endPos="50000" dist="5000" dir="5400000" sy="-100000" rotWithShape="0"/>
            </a:effectLst>
          </a:defRPr>
        </a:defPPr>
      </a:lstStyle>
    </a:txDef>
  </a:objectDefaults>
  <a:extraClrSchemeLst/>
</a:theme>
</file>

<file path=ppt/theme/theme2.xml><?xml version="1.0" encoding="utf-8"?>
<a:theme xmlns:a="http://schemas.openxmlformats.org/drawingml/2006/main" name="1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buFontTx/>
          <a:buChar char="-"/>
          <a:defRPr b="1" dirty="0" smtClean="0">
            <a:ln w="0"/>
            <a:solidFill>
              <a:schemeClr val="tx2">
                <a:lumMod val="75000"/>
              </a:schemeClr>
            </a:solidFill>
            <a:effectLst>
              <a:reflection blurRad="12700" stA="50000" endPos="50000" dist="5000" dir="5400000" sy="-100000" rotWithShape="0"/>
            </a:effectLst>
          </a:defRPr>
        </a:defPPr>
      </a:lst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385025</TotalTime>
  <Words>1817</Words>
  <Application>Microsoft Office PowerPoint</Application>
  <PresentationFormat>Affichage à l'écran (4:3)</PresentationFormat>
  <Paragraphs>239</Paragraphs>
  <Slides>18</Slides>
  <Notes>18</Notes>
  <HiddenSlides>0</HiddenSlides>
  <MMClips>0</MMClips>
  <ScaleCrop>false</ScaleCrop>
  <HeadingPairs>
    <vt:vector size="6" baseType="variant">
      <vt:variant>
        <vt:lpstr>Thème</vt:lpstr>
      </vt:variant>
      <vt:variant>
        <vt:i4>2</vt:i4>
      </vt:variant>
      <vt:variant>
        <vt:lpstr>Serveurs OLE incorporés</vt:lpstr>
      </vt:variant>
      <vt:variant>
        <vt:i4>1</vt:i4>
      </vt:variant>
      <vt:variant>
        <vt:lpstr>Titres des diapositives</vt:lpstr>
      </vt:variant>
      <vt:variant>
        <vt:i4>18</vt:i4>
      </vt:variant>
    </vt:vector>
  </HeadingPairs>
  <TitlesOfParts>
    <vt:vector size="21" baseType="lpstr">
      <vt:lpstr>Thème Office</vt:lpstr>
      <vt:lpstr>1_Thème Office</vt:lpstr>
      <vt:lpstr>Image</vt:lpstr>
      <vt:lpstr>Conception et développement d’un Driver de module 3G avec les services Push Notification et SMS contrôle pour un système d’alarme</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 of Studies Project Report  Design and Development of Real Time License Plate Recognition system on an Embedded DSP Platform</dc:title>
  <dc:creator>RyM</dc:creator>
  <cp:lastModifiedBy>dell</cp:lastModifiedBy>
  <cp:revision>709</cp:revision>
  <dcterms:created xsi:type="dcterms:W3CDTF">2012-08-14T22:23:11Z</dcterms:created>
  <dcterms:modified xsi:type="dcterms:W3CDTF">2016-06-23T16:01:00Z</dcterms:modified>
</cp:coreProperties>
</file>